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307" r:id="rId3"/>
    <p:sldId id="269" r:id="rId4"/>
    <p:sldId id="300" r:id="rId5"/>
    <p:sldId id="311" r:id="rId6"/>
    <p:sldId id="301" r:id="rId7"/>
    <p:sldId id="318" r:id="rId8"/>
    <p:sldId id="319" r:id="rId9"/>
    <p:sldId id="320" r:id="rId10"/>
    <p:sldId id="306" r:id="rId11"/>
    <p:sldId id="312" r:id="rId12"/>
    <p:sldId id="313" r:id="rId13"/>
    <p:sldId id="314" r:id="rId14"/>
    <p:sldId id="315" r:id="rId15"/>
    <p:sldId id="316" r:id="rId16"/>
    <p:sldId id="317" r:id="rId17"/>
    <p:sldId id="321" r:id="rId18"/>
    <p:sldId id="309" r:id="rId19"/>
    <p:sldId id="310" r:id="rId20"/>
    <p:sldId id="277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132" autoAdjust="0"/>
    <p:restoredTop sz="94660"/>
  </p:normalViewPr>
  <p:slideViewPr>
    <p:cSldViewPr>
      <p:cViewPr>
        <p:scale>
          <a:sx n="70" d="100"/>
          <a:sy n="70" d="100"/>
        </p:scale>
        <p:origin x="-1422" y="-4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sihology\Desktop\&#1084;&#1086;&#1085;&#1080;&#1090;&#1086;&#1088;&#1080;&#1085;&#1075;\&#1084;&#1086;&#1085;&#1080;&#1090;&#1086;&#1088;&#1080;&#1085;&#1075;16-17\&#1101;&#1082;&#1089;&#1077;&#1083;%20&#1090;&#1072;&#1073;&#1083;&#1080;&#1094;&#1099;\&#1084;&#1086;&#1085;&#1080;&#1090;&#1086;&#1088;&#1080;&#1085;&#1075;%208%20&#1082;&#1083;&#1072;&#1089;&#1089;&#1099;%202016-2017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sihology\Desktop\&#1084;&#1086;&#1085;&#1080;&#1090;&#1086;&#1088;&#1080;&#1085;&#1075;\&#1084;&#1086;&#1085;&#1080;&#1090;&#1086;&#1088;&#1080;&#1085;&#1075;16-17\&#1076;&#1083;&#1103;%20&#1087;&#1088;&#1080;&#1084;&#1077;&#1088;&#1072;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sihology\Desktop\&#1084;&#1086;&#1085;&#1080;&#1090;&#1086;&#1088;&#1080;&#1085;&#1075;\&#1084;&#1086;&#1085;&#1080;&#1090;&#1086;&#1088;&#1080;&#1085;&#1075;16-17\&#1076;&#1083;&#1103;%20&#1087;&#1088;&#1080;&#1084;&#1077;&#1088;&#1072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/>
              <a:t>мониторинг проявления компетентностей </a:t>
            </a:r>
            <a:r>
              <a:rPr lang="ru-RU" dirty="0" smtClean="0"/>
              <a:t> Иванова</a:t>
            </a:r>
            <a:r>
              <a:rPr lang="ru-RU" baseline="0" dirty="0" smtClean="0"/>
              <a:t> И.И.</a:t>
            </a:r>
            <a:endParaRPr lang="ru-RU" dirty="0"/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Лист2!$B$91</c:f>
              <c:strCache>
                <c:ptCount val="1"/>
                <c:pt idx="0">
                  <c:v>коммуникативная</c:v>
                </c:pt>
              </c:strCache>
            </c:strRef>
          </c:tx>
          <c:spPr>
            <a:ln>
              <a:solidFill>
                <a:srgbClr val="002060"/>
              </a:solidFill>
            </a:ln>
          </c:spPr>
          <c:marker>
            <c:symbol val="none"/>
          </c:marker>
          <c:cat>
            <c:strRef>
              <c:f>Лист2!$C$90:$E$90</c:f>
              <c:strCache>
                <c:ptCount val="3"/>
                <c:pt idx="0">
                  <c:v>игра1</c:v>
                </c:pt>
                <c:pt idx="1">
                  <c:v>игра2</c:v>
                </c:pt>
                <c:pt idx="2">
                  <c:v>игра3</c:v>
                </c:pt>
              </c:strCache>
            </c:strRef>
          </c:cat>
          <c:val>
            <c:numRef>
              <c:f>Лист2!$C$91:$E$91</c:f>
              <c:numCache>
                <c:formatCode>General</c:formatCode>
                <c:ptCount val="3"/>
                <c:pt idx="0">
                  <c:v>8</c:v>
                </c:pt>
                <c:pt idx="1">
                  <c:v>11</c:v>
                </c:pt>
                <c:pt idx="2">
                  <c:v>4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Лист2!$B$92</c:f>
              <c:strCache>
                <c:ptCount val="1"/>
                <c:pt idx="0">
                  <c:v>лидерство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ymbol val="none"/>
          </c:marker>
          <c:cat>
            <c:strRef>
              <c:f>Лист2!$C$90:$E$90</c:f>
              <c:strCache>
                <c:ptCount val="3"/>
                <c:pt idx="0">
                  <c:v>игра1</c:v>
                </c:pt>
                <c:pt idx="1">
                  <c:v>игра2</c:v>
                </c:pt>
                <c:pt idx="2">
                  <c:v>игра3</c:v>
                </c:pt>
              </c:strCache>
            </c:strRef>
          </c:cat>
          <c:val>
            <c:numRef>
              <c:f>Лист2!$C$92:$E$92</c:f>
              <c:numCache>
                <c:formatCode>General</c:formatCode>
                <c:ptCount val="3"/>
                <c:pt idx="0">
                  <c:v>4</c:v>
                </c:pt>
                <c:pt idx="1">
                  <c:v>3</c:v>
                </c:pt>
                <c:pt idx="2">
                  <c:v>2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Лист2!$B$93</c:f>
              <c:strCache>
                <c:ptCount val="1"/>
                <c:pt idx="0">
                  <c:v>ответственность</c:v>
                </c:pt>
              </c:strCache>
            </c:strRef>
          </c:tx>
          <c:spPr>
            <a:ln>
              <a:solidFill>
                <a:schemeClr val="tx1">
                  <a:lumMod val="95000"/>
                  <a:lumOff val="5000"/>
                </a:schemeClr>
              </a:solidFill>
            </a:ln>
          </c:spPr>
          <c:marker>
            <c:symbol val="none"/>
          </c:marker>
          <c:cat>
            <c:strRef>
              <c:f>Лист2!$C$90:$E$90</c:f>
              <c:strCache>
                <c:ptCount val="3"/>
                <c:pt idx="0">
                  <c:v>игра1</c:v>
                </c:pt>
                <c:pt idx="1">
                  <c:v>игра2</c:v>
                </c:pt>
                <c:pt idx="2">
                  <c:v>игра3</c:v>
                </c:pt>
              </c:strCache>
            </c:strRef>
          </c:cat>
          <c:val>
            <c:numRef>
              <c:f>Лист2!$C$93:$E$93</c:f>
              <c:numCache>
                <c:formatCode>General</c:formatCode>
                <c:ptCount val="3"/>
                <c:pt idx="0">
                  <c:v>4</c:v>
                </c:pt>
                <c:pt idx="1">
                  <c:v>0</c:v>
                </c:pt>
                <c:pt idx="2">
                  <c:v>2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Лист2!$B$94</c:f>
              <c:strCache>
                <c:ptCount val="1"/>
                <c:pt idx="0">
                  <c:v>регуляция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cat>
            <c:strRef>
              <c:f>Лист2!$C$90:$E$90</c:f>
              <c:strCache>
                <c:ptCount val="3"/>
                <c:pt idx="0">
                  <c:v>игра1</c:v>
                </c:pt>
                <c:pt idx="1">
                  <c:v>игра2</c:v>
                </c:pt>
                <c:pt idx="2">
                  <c:v>игра3</c:v>
                </c:pt>
              </c:strCache>
            </c:strRef>
          </c:cat>
          <c:val>
            <c:numRef>
              <c:f>Лист2!$C$94:$E$94</c:f>
              <c:numCache>
                <c:formatCode>General</c:formatCode>
                <c:ptCount val="3"/>
                <c:pt idx="0">
                  <c:v>4</c:v>
                </c:pt>
                <c:pt idx="1">
                  <c:v>6</c:v>
                </c:pt>
                <c:pt idx="2">
                  <c:v>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2776960"/>
        <c:axId val="122786944"/>
      </c:lineChart>
      <c:catAx>
        <c:axId val="122776960"/>
        <c:scaling>
          <c:orientation val="minMax"/>
        </c:scaling>
        <c:delete val="0"/>
        <c:axPos val="b"/>
        <c:majorTickMark val="none"/>
        <c:minorTickMark val="none"/>
        <c:tickLblPos val="nextTo"/>
        <c:crossAx val="122786944"/>
        <c:crosses val="autoZero"/>
        <c:auto val="1"/>
        <c:lblAlgn val="ctr"/>
        <c:lblOffset val="100"/>
        <c:noMultiLvlLbl val="0"/>
      </c:catAx>
      <c:valAx>
        <c:axId val="122786944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122776960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txPr>
    <a:bodyPr/>
    <a:lstStyle/>
    <a:p>
      <a:pPr>
        <a:defRPr sz="24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/>
              <a:t>Диаграмма проявления компетентностей</a:t>
            </a:r>
          </a:p>
        </c:rich>
      </c:tx>
      <c:layout>
        <c:manualLayout>
          <c:xMode val="edge"/>
          <c:yMode val="edge"/>
          <c:x val="0.21176750498948985"/>
          <c:y val="2.5925925925925925E-2"/>
        </c:manualLayout>
      </c:layout>
      <c:overlay val="0"/>
    </c:title>
    <c:autoTitleDeleted val="0"/>
    <c:plotArea>
      <c:layout/>
      <c:radarChart>
        <c:radarStyle val="marker"/>
        <c:varyColors val="0"/>
        <c:ser>
          <c:idx val="0"/>
          <c:order val="0"/>
          <c:tx>
            <c:strRef>
              <c:f>Лист1!$B$2</c:f>
              <c:strCache>
                <c:ptCount val="1"/>
                <c:pt idx="0">
                  <c:v>событие1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pPr>
              <a:solidFill>
                <a:srgbClr val="0070C0"/>
              </a:solidFill>
              <a:ln>
                <a:solidFill>
                  <a:srgbClr val="0070C0"/>
                </a:solidFill>
              </a:ln>
            </c:spPr>
          </c:marker>
          <c:cat>
            <c:strRef>
              <c:f>Лист1!$A$3:$A$8</c:f>
              <c:strCache>
                <c:ptCount val="6"/>
                <c:pt idx="0">
                  <c:v>умение1</c:v>
                </c:pt>
                <c:pt idx="1">
                  <c:v>умение2</c:v>
                </c:pt>
                <c:pt idx="2">
                  <c:v>умение3</c:v>
                </c:pt>
                <c:pt idx="3">
                  <c:v>умение4</c:v>
                </c:pt>
                <c:pt idx="4">
                  <c:v>умение5</c:v>
                </c:pt>
                <c:pt idx="5">
                  <c:v>умение6</c:v>
                </c:pt>
              </c:strCache>
            </c:strRef>
          </c:cat>
          <c:val>
            <c:numRef>
              <c:f>Лист1!$B$3:$B$8</c:f>
              <c:numCache>
                <c:formatCode>General</c:formatCode>
                <c:ptCount val="6"/>
                <c:pt idx="0">
                  <c:v>1</c:v>
                </c:pt>
                <c:pt idx="1">
                  <c:v>2</c:v>
                </c:pt>
                <c:pt idx="2">
                  <c:v>1</c:v>
                </c:pt>
                <c:pt idx="3">
                  <c:v>4</c:v>
                </c:pt>
                <c:pt idx="4">
                  <c:v>1</c:v>
                </c:pt>
                <c:pt idx="5">
                  <c:v>5</c:v>
                </c:pt>
              </c:numCache>
            </c:numRef>
          </c:val>
        </c:ser>
        <c:ser>
          <c:idx val="1"/>
          <c:order val="1"/>
          <c:tx>
            <c:strRef>
              <c:f>Лист1!$C$2</c:f>
              <c:strCache>
                <c:ptCount val="1"/>
                <c:pt idx="0">
                  <c:v>событие2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</c:marker>
          <c:cat>
            <c:strRef>
              <c:f>Лист1!$A$3:$A$8</c:f>
              <c:strCache>
                <c:ptCount val="6"/>
                <c:pt idx="0">
                  <c:v>умение1</c:v>
                </c:pt>
                <c:pt idx="1">
                  <c:v>умение2</c:v>
                </c:pt>
                <c:pt idx="2">
                  <c:v>умение3</c:v>
                </c:pt>
                <c:pt idx="3">
                  <c:v>умение4</c:v>
                </c:pt>
                <c:pt idx="4">
                  <c:v>умение5</c:v>
                </c:pt>
                <c:pt idx="5">
                  <c:v>умение6</c:v>
                </c:pt>
              </c:strCache>
            </c:strRef>
          </c:cat>
          <c:val>
            <c:numRef>
              <c:f>Лист1!$C$3:$C$8</c:f>
              <c:numCache>
                <c:formatCode>General</c:formatCode>
                <c:ptCount val="6"/>
                <c:pt idx="0">
                  <c:v>1</c:v>
                </c:pt>
                <c:pt idx="1">
                  <c:v>3</c:v>
                </c:pt>
                <c:pt idx="2">
                  <c:v>2</c:v>
                </c:pt>
                <c:pt idx="3">
                  <c:v>4</c:v>
                </c:pt>
                <c:pt idx="4">
                  <c:v>2</c:v>
                </c:pt>
                <c:pt idx="5">
                  <c:v>4</c:v>
                </c:pt>
              </c:numCache>
            </c:numRef>
          </c:val>
        </c:ser>
        <c:ser>
          <c:idx val="2"/>
          <c:order val="2"/>
          <c:tx>
            <c:strRef>
              <c:f>Лист1!$D$2</c:f>
              <c:strCache>
                <c:ptCount val="1"/>
                <c:pt idx="0">
                  <c:v>событие3</c:v>
                </c:pt>
              </c:strCache>
            </c:strRef>
          </c:tx>
          <c:cat>
            <c:strRef>
              <c:f>Лист1!$A$3:$A$8</c:f>
              <c:strCache>
                <c:ptCount val="6"/>
                <c:pt idx="0">
                  <c:v>умение1</c:v>
                </c:pt>
                <c:pt idx="1">
                  <c:v>умение2</c:v>
                </c:pt>
                <c:pt idx="2">
                  <c:v>умение3</c:v>
                </c:pt>
                <c:pt idx="3">
                  <c:v>умение4</c:v>
                </c:pt>
                <c:pt idx="4">
                  <c:v>умение5</c:v>
                </c:pt>
                <c:pt idx="5">
                  <c:v>умение6</c:v>
                </c:pt>
              </c:strCache>
            </c:strRef>
          </c:cat>
          <c:val>
            <c:numRef>
              <c:f>Лист1!$D$3:$D$8</c:f>
              <c:numCache>
                <c:formatCode>General</c:formatCode>
                <c:ptCount val="6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3</c:v>
                </c:pt>
                <c:pt idx="4">
                  <c:v>3</c:v>
                </c:pt>
                <c:pt idx="5">
                  <c:v>3</c:v>
                </c:pt>
              </c:numCache>
            </c:numRef>
          </c:val>
        </c:ser>
        <c:ser>
          <c:idx val="3"/>
          <c:order val="3"/>
          <c:tx>
            <c:strRef>
              <c:f>Лист1!$E$2</c:f>
              <c:strCache>
                <c:ptCount val="1"/>
                <c:pt idx="0">
                  <c:v>событие4</c:v>
                </c:pt>
              </c:strCache>
            </c:strRef>
          </c:tx>
          <c:cat>
            <c:strRef>
              <c:f>Лист1!$A$3:$A$8</c:f>
              <c:strCache>
                <c:ptCount val="6"/>
                <c:pt idx="0">
                  <c:v>умение1</c:v>
                </c:pt>
                <c:pt idx="1">
                  <c:v>умение2</c:v>
                </c:pt>
                <c:pt idx="2">
                  <c:v>умение3</c:v>
                </c:pt>
                <c:pt idx="3">
                  <c:v>умение4</c:v>
                </c:pt>
                <c:pt idx="4">
                  <c:v>умение5</c:v>
                </c:pt>
                <c:pt idx="5">
                  <c:v>умение6</c:v>
                </c:pt>
              </c:strCache>
            </c:strRef>
          </c:cat>
          <c:val>
            <c:numRef>
              <c:f>Лист1!$E$3:$E$8</c:f>
              <c:numCache>
                <c:formatCode>General</c:formatCode>
                <c:ptCount val="6"/>
                <c:pt idx="0">
                  <c:v>0</c:v>
                </c:pt>
                <c:pt idx="1">
                  <c:v>1</c:v>
                </c:pt>
                <c:pt idx="2">
                  <c:v>4</c:v>
                </c:pt>
                <c:pt idx="3">
                  <c:v>2</c:v>
                </c:pt>
                <c:pt idx="4">
                  <c:v>4</c:v>
                </c:pt>
                <c:pt idx="5">
                  <c:v>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22635776"/>
        <c:axId val="122636928"/>
      </c:radarChart>
      <c:catAx>
        <c:axId val="122635776"/>
        <c:scaling>
          <c:orientation val="minMax"/>
        </c:scaling>
        <c:delete val="0"/>
        <c:axPos val="b"/>
        <c:majorGridlines/>
        <c:majorTickMark val="out"/>
        <c:minorTickMark val="none"/>
        <c:tickLblPos val="nextTo"/>
        <c:crossAx val="122636928"/>
        <c:crosses val="autoZero"/>
        <c:auto val="1"/>
        <c:lblAlgn val="ctr"/>
        <c:lblOffset val="100"/>
        <c:noMultiLvlLbl val="0"/>
      </c:catAx>
      <c:valAx>
        <c:axId val="122636928"/>
        <c:scaling>
          <c:orientation val="minMax"/>
        </c:scaling>
        <c:delete val="0"/>
        <c:axPos val="l"/>
        <c:majorGridlines/>
        <c:numFmt formatCode="General" sourceLinked="1"/>
        <c:majorTickMark val="cross"/>
        <c:minorTickMark val="none"/>
        <c:tickLblPos val="nextTo"/>
        <c:crossAx val="12263577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/>
              <a:t>Диаграмма прироста компетентностей</a:t>
            </a:r>
          </a:p>
        </c:rich>
      </c:tx>
      <c:layout/>
      <c:overlay val="0"/>
    </c:title>
    <c:autoTitleDeleted val="0"/>
    <c:plotArea>
      <c:layout/>
      <c:radarChart>
        <c:radarStyle val="marker"/>
        <c:varyColors val="0"/>
        <c:ser>
          <c:idx val="0"/>
          <c:order val="0"/>
          <c:tx>
            <c:strRef>
              <c:f>Лист1!$B$10</c:f>
              <c:strCache>
                <c:ptCount val="1"/>
                <c:pt idx="0">
                  <c:v>событие1</c:v>
                </c:pt>
              </c:strCache>
            </c:strRef>
          </c:tx>
          <c:spPr>
            <a:ln>
              <a:solidFill>
                <a:srgbClr val="92D050"/>
              </a:solidFill>
            </a:ln>
          </c:spPr>
          <c:marker>
            <c:spPr>
              <a:ln>
                <a:solidFill>
                  <a:srgbClr val="92D050"/>
                </a:solidFill>
              </a:ln>
            </c:spPr>
          </c:marker>
          <c:cat>
            <c:strRef>
              <c:f>Лист1!$A$11:$A$16</c:f>
              <c:strCache>
                <c:ptCount val="6"/>
                <c:pt idx="0">
                  <c:v>умение 1</c:v>
                </c:pt>
                <c:pt idx="1">
                  <c:v>умение 2</c:v>
                </c:pt>
                <c:pt idx="2">
                  <c:v>умение3</c:v>
                </c:pt>
                <c:pt idx="3">
                  <c:v>умение4</c:v>
                </c:pt>
                <c:pt idx="4">
                  <c:v>умение5</c:v>
                </c:pt>
                <c:pt idx="5">
                  <c:v>умение6</c:v>
                </c:pt>
              </c:strCache>
            </c:strRef>
          </c:cat>
          <c:val>
            <c:numRef>
              <c:f>Лист1!$B$11:$B$16</c:f>
              <c:numCache>
                <c:formatCode>General</c:formatCode>
                <c:ptCount val="6"/>
                <c:pt idx="0">
                  <c:v>1</c:v>
                </c:pt>
                <c:pt idx="1">
                  <c:v>2</c:v>
                </c:pt>
                <c:pt idx="2">
                  <c:v>1</c:v>
                </c:pt>
                <c:pt idx="3">
                  <c:v>4</c:v>
                </c:pt>
                <c:pt idx="4">
                  <c:v>1</c:v>
                </c:pt>
                <c:pt idx="5">
                  <c:v>5</c:v>
                </c:pt>
              </c:numCache>
            </c:numRef>
          </c:val>
        </c:ser>
        <c:ser>
          <c:idx val="1"/>
          <c:order val="1"/>
          <c:tx>
            <c:strRef>
              <c:f>Лист1!$C$10</c:f>
              <c:strCache>
                <c:ptCount val="1"/>
                <c:pt idx="0">
                  <c:v>событие2</c:v>
                </c:pt>
              </c:strCache>
            </c:strRef>
          </c:tx>
          <c:cat>
            <c:strRef>
              <c:f>Лист1!$A$11:$A$16</c:f>
              <c:strCache>
                <c:ptCount val="6"/>
                <c:pt idx="0">
                  <c:v>умение 1</c:v>
                </c:pt>
                <c:pt idx="1">
                  <c:v>умение 2</c:v>
                </c:pt>
                <c:pt idx="2">
                  <c:v>умение3</c:v>
                </c:pt>
                <c:pt idx="3">
                  <c:v>умение4</c:v>
                </c:pt>
                <c:pt idx="4">
                  <c:v>умение5</c:v>
                </c:pt>
                <c:pt idx="5">
                  <c:v>умение6</c:v>
                </c:pt>
              </c:strCache>
            </c:strRef>
          </c:cat>
          <c:val>
            <c:numRef>
              <c:f>Лист1!$C$11:$C$16</c:f>
              <c:numCache>
                <c:formatCode>General</c:formatCode>
                <c:ptCount val="6"/>
                <c:pt idx="0">
                  <c:v>2</c:v>
                </c:pt>
                <c:pt idx="1">
                  <c:v>5</c:v>
                </c:pt>
                <c:pt idx="2">
                  <c:v>3</c:v>
                </c:pt>
                <c:pt idx="3">
                  <c:v>8</c:v>
                </c:pt>
                <c:pt idx="4">
                  <c:v>3</c:v>
                </c:pt>
                <c:pt idx="5">
                  <c:v>9</c:v>
                </c:pt>
              </c:numCache>
            </c:numRef>
          </c:val>
        </c:ser>
        <c:ser>
          <c:idx val="2"/>
          <c:order val="2"/>
          <c:tx>
            <c:strRef>
              <c:f>Лист1!$D$10</c:f>
              <c:strCache>
                <c:ptCount val="1"/>
                <c:pt idx="0">
                  <c:v>событие3</c:v>
                </c:pt>
              </c:strCache>
            </c:strRef>
          </c:tx>
          <c:spPr>
            <a:ln>
              <a:solidFill>
                <a:srgbClr val="7030A0"/>
              </a:solidFill>
            </a:ln>
          </c:spPr>
          <c:marker>
            <c:spPr>
              <a:ln>
                <a:solidFill>
                  <a:srgbClr val="7030A0"/>
                </a:solidFill>
              </a:ln>
            </c:spPr>
          </c:marker>
          <c:cat>
            <c:strRef>
              <c:f>Лист1!$A$11:$A$16</c:f>
              <c:strCache>
                <c:ptCount val="6"/>
                <c:pt idx="0">
                  <c:v>умение 1</c:v>
                </c:pt>
                <c:pt idx="1">
                  <c:v>умение 2</c:v>
                </c:pt>
                <c:pt idx="2">
                  <c:v>умение3</c:v>
                </c:pt>
                <c:pt idx="3">
                  <c:v>умение4</c:v>
                </c:pt>
                <c:pt idx="4">
                  <c:v>умение5</c:v>
                </c:pt>
                <c:pt idx="5">
                  <c:v>умение6</c:v>
                </c:pt>
              </c:strCache>
            </c:strRef>
          </c:cat>
          <c:val>
            <c:numRef>
              <c:f>Лист1!$D$11:$D$16</c:f>
              <c:numCache>
                <c:formatCode>General</c:formatCode>
                <c:ptCount val="6"/>
                <c:pt idx="0">
                  <c:v>3</c:v>
                </c:pt>
                <c:pt idx="1">
                  <c:v>7</c:v>
                </c:pt>
                <c:pt idx="2">
                  <c:v>6</c:v>
                </c:pt>
                <c:pt idx="3">
                  <c:v>11</c:v>
                </c:pt>
                <c:pt idx="4">
                  <c:v>6</c:v>
                </c:pt>
                <c:pt idx="5">
                  <c:v>12</c:v>
                </c:pt>
              </c:numCache>
            </c:numRef>
          </c:val>
        </c:ser>
        <c:ser>
          <c:idx val="3"/>
          <c:order val="3"/>
          <c:tx>
            <c:strRef>
              <c:f>Лист1!$E$10</c:f>
              <c:strCache>
                <c:ptCount val="1"/>
                <c:pt idx="0">
                  <c:v>событие4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pPr>
              <a:ln>
                <a:solidFill>
                  <a:srgbClr val="FF0000"/>
                </a:solidFill>
              </a:ln>
            </c:spPr>
          </c:marker>
          <c:cat>
            <c:strRef>
              <c:f>Лист1!$A$11:$A$16</c:f>
              <c:strCache>
                <c:ptCount val="6"/>
                <c:pt idx="0">
                  <c:v>умение 1</c:v>
                </c:pt>
                <c:pt idx="1">
                  <c:v>умение 2</c:v>
                </c:pt>
                <c:pt idx="2">
                  <c:v>умение3</c:v>
                </c:pt>
                <c:pt idx="3">
                  <c:v>умение4</c:v>
                </c:pt>
                <c:pt idx="4">
                  <c:v>умение5</c:v>
                </c:pt>
                <c:pt idx="5">
                  <c:v>умение6</c:v>
                </c:pt>
              </c:strCache>
            </c:strRef>
          </c:cat>
          <c:val>
            <c:numRef>
              <c:f>Лист1!$E$11:$E$16</c:f>
              <c:numCache>
                <c:formatCode>General</c:formatCode>
                <c:ptCount val="6"/>
                <c:pt idx="0">
                  <c:v>3</c:v>
                </c:pt>
                <c:pt idx="1">
                  <c:v>8</c:v>
                </c:pt>
                <c:pt idx="2">
                  <c:v>10</c:v>
                </c:pt>
                <c:pt idx="3">
                  <c:v>13</c:v>
                </c:pt>
                <c:pt idx="4">
                  <c:v>10</c:v>
                </c:pt>
                <c:pt idx="5">
                  <c:v>16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22676736"/>
        <c:axId val="122678656"/>
      </c:radarChart>
      <c:catAx>
        <c:axId val="122676736"/>
        <c:scaling>
          <c:orientation val="minMax"/>
        </c:scaling>
        <c:delete val="0"/>
        <c:axPos val="b"/>
        <c:majorGridlines/>
        <c:majorTickMark val="none"/>
        <c:minorTickMark val="none"/>
        <c:tickLblPos val="nextTo"/>
        <c:txPr>
          <a:bodyPr/>
          <a:lstStyle/>
          <a:p>
            <a:pPr>
              <a:defRPr sz="1800"/>
            </a:pPr>
            <a:endParaRPr lang="ru-RU"/>
          </a:p>
        </c:txPr>
        <c:crossAx val="122678656"/>
        <c:crosses val="autoZero"/>
        <c:auto val="1"/>
        <c:lblAlgn val="ctr"/>
        <c:lblOffset val="100"/>
        <c:noMultiLvlLbl val="0"/>
      </c:catAx>
      <c:valAx>
        <c:axId val="122678656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122676736"/>
        <c:crosses val="autoZero"/>
        <c:crossBetween val="between"/>
      </c:valAx>
      <c:spPr>
        <a:solidFill>
          <a:schemeClr val="lt1"/>
        </a:solidFill>
        <a:ln w="15875" cap="flat" cmpd="sng" algn="ctr">
          <a:solidFill>
            <a:schemeClr val="accent2">
              <a:shade val="75000"/>
              <a:lumMod val="80000"/>
            </a:schemeClr>
          </a:solidFill>
          <a:prstDash val="solid"/>
        </a:ln>
        <a:effectLst/>
      </c:spPr>
    </c:plotArea>
    <c:legend>
      <c:legendPos val="r"/>
      <c:layout/>
      <c:overlay val="0"/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13.12.2017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13.12.2017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13.12.2017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13.12.2017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13.12.2017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13.12.2017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13.12.2017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339752" y="4797151"/>
            <a:ext cx="6400800" cy="1654443"/>
          </a:xfrm>
        </p:spPr>
        <p:txBody>
          <a:bodyPr/>
          <a:lstStyle/>
          <a:p>
            <a:pPr algn="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27584" y="1844824"/>
            <a:ext cx="734481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dirty="0" err="1" smtClean="0"/>
              <a:t>Внутришкольная</a:t>
            </a:r>
            <a:r>
              <a:rPr lang="ru-RU" sz="4000" dirty="0" smtClean="0"/>
              <a:t> оценка </a:t>
            </a:r>
          </a:p>
          <a:p>
            <a:pPr algn="ctr"/>
            <a:r>
              <a:rPr lang="ru-RU" sz="4000" dirty="0" smtClean="0"/>
              <a:t>качества образования</a:t>
            </a:r>
            <a:endParaRPr lang="ru-RU" sz="4000" dirty="0"/>
          </a:p>
          <a:p>
            <a:pPr lvl="0"/>
            <a:endParaRPr lang="ru-RU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2555776" y="5805264"/>
            <a:ext cx="38884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МАОУ лицей № 9 «Лидер» </a:t>
            </a:r>
          </a:p>
        </p:txBody>
      </p:sp>
    </p:spTree>
    <p:extLst>
      <p:ext uri="{BB962C8B-B14F-4D97-AF65-F5344CB8AC3E}">
        <p14:creationId xmlns:p14="http://schemas.microsoft.com/office/powerpoint/2010/main" val="2892913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Мониторинг метапредметных и личностных результатов осуществляется в ходе образовательных игр, публичного предъявления образовательных результатов учащихся, внеурочной деятельности (маркерные события внеурочной деятельности), мастерских и уроках. 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252728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tx1"/>
                </a:solidFill>
              </a:rPr>
              <a:t>Оценка метапредметных и личностных  результатов</a:t>
            </a:r>
          </a:p>
        </p:txBody>
      </p:sp>
    </p:spTree>
    <p:extLst>
      <p:ext uri="{BB962C8B-B14F-4D97-AF65-F5344CB8AC3E}">
        <p14:creationId xmlns:p14="http://schemas.microsoft.com/office/powerpoint/2010/main" val="2656443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27584" y="1988840"/>
            <a:ext cx="7560840" cy="3450696"/>
          </a:xfrm>
        </p:spPr>
        <p:txBody>
          <a:bodyPr/>
          <a:lstStyle/>
          <a:p>
            <a:pPr marL="0" indent="0" algn="ctr">
              <a:buNone/>
            </a:pPr>
            <a:endParaRPr lang="ru-RU" dirty="0" smtClean="0"/>
          </a:p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r>
              <a:rPr lang="ru-RU" sz="4000" dirty="0" smtClean="0">
                <a:solidFill>
                  <a:schemeClr val="tx1"/>
                </a:solidFill>
              </a:rPr>
              <a:t>Мониторинговая карта</a:t>
            </a:r>
            <a:endParaRPr lang="ru-RU" sz="4000" dirty="0">
              <a:solidFill>
                <a:schemeClr val="tx1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solidFill>
                  <a:schemeClr val="tx1"/>
                </a:solidFill>
              </a:rPr>
              <a:t>Инструментарий психолого-педагогического мониторинга</a:t>
            </a:r>
            <a:endParaRPr lang="ru-RU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3349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97554545"/>
              </p:ext>
            </p:extLst>
          </p:nvPr>
        </p:nvGraphicFramePr>
        <p:xfrm>
          <a:off x="323528" y="620688"/>
          <a:ext cx="8496943" cy="500696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29555"/>
                <a:gridCol w="3035692"/>
                <a:gridCol w="2731696"/>
              </a:tblGrid>
              <a:tr h="1657950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chemeClr val="tx1"/>
                          </a:solidFill>
                          <a:effectLst/>
                        </a:rPr>
                        <a:t>КОММУНИКАТИВНАЯ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chemeClr val="tx1"/>
                          </a:solidFill>
                          <a:effectLst/>
                        </a:rPr>
                        <a:t>КОМПЕТЕНТНОСТЬ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2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074" marR="49074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490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solidFill>
                            <a:schemeClr val="tx1"/>
                          </a:solidFill>
                          <a:effectLst/>
                        </a:rPr>
                        <a:t>слушает и активно обсуждает задание</a:t>
                      </a:r>
                      <a:endParaRPr lang="ru-RU" sz="2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074" marR="490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chemeClr val="tx1"/>
                          </a:solidFill>
                          <a:effectLst/>
                        </a:rPr>
                        <a:t>ребенок активно организует других, распределяет роли</a:t>
                      </a:r>
                      <a:endParaRPr lang="ru-RU" sz="2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074" marR="490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chemeClr val="tx1"/>
                          </a:solidFill>
                          <a:effectLst/>
                        </a:rPr>
                        <a:t>владение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chemeClr val="tx1"/>
                          </a:solidFill>
                          <a:effectLst/>
                        </a:rPr>
                        <a:t>нормами общения, поведения</a:t>
                      </a:r>
                      <a:endParaRPr lang="ru-RU" sz="2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074" marR="49074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24827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08032561"/>
              </p:ext>
            </p:extLst>
          </p:nvPr>
        </p:nvGraphicFramePr>
        <p:xfrm>
          <a:off x="251520" y="1052736"/>
          <a:ext cx="8640960" cy="350962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90274"/>
                <a:gridCol w="2162882"/>
                <a:gridCol w="2497530"/>
                <a:gridCol w="1990274"/>
              </a:tblGrid>
              <a:tr h="985880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ЛИЧНОСТНЫЕ КОМПЕТЕНТНОСТИ </a:t>
                      </a: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</a:rPr>
                        <a:t>(</a:t>
                      </a:r>
                      <a:r>
                        <a:rPr lang="ru-RU" sz="2400" dirty="0" err="1">
                          <a:solidFill>
                            <a:schemeClr val="tx1"/>
                          </a:solidFill>
                          <a:effectLst/>
                        </a:rPr>
                        <a:t>лидерство,ответственность</a:t>
                      </a: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074" marR="49074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2164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</a:rPr>
                        <a:t>ребенок находит общее решение и разрешает конфликты 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074" marR="490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</a:rPr>
                        <a:t>ребенок предлагает идеи и отстаивает и аргументирует  их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074" marR="490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</a:rPr>
                        <a:t>ребенок сам берет на себя инициативу выполнить задание, поручение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074" marR="490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</a:rPr>
                        <a:t>готовность взять на себя ответственность за коллектив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074" marR="49074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95018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65103960"/>
              </p:ext>
            </p:extLst>
          </p:nvPr>
        </p:nvGraphicFramePr>
        <p:xfrm>
          <a:off x="467544" y="476672"/>
          <a:ext cx="8208912" cy="568863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13202"/>
                <a:gridCol w="2647855"/>
                <a:gridCol w="2647855"/>
              </a:tblGrid>
              <a:tr h="2437985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chemeClr val="tx1"/>
                          </a:solidFill>
                          <a:effectLst/>
                        </a:rPr>
                        <a:t>РЕГУЛЯТИВНАЯ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chemeClr val="tx1"/>
                          </a:solidFill>
                          <a:effectLst/>
                        </a:rPr>
                        <a:t>КОМПЕТЕНТНОСТЬ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2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074" marR="49074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074" marR="49074" marT="0" marB="0"/>
                </a:tc>
              </a:tr>
              <a:tr h="32506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solidFill>
                            <a:schemeClr val="tx1"/>
                          </a:solidFill>
                          <a:effectLst/>
                        </a:rPr>
                        <a:t>Постановка </a:t>
                      </a:r>
                      <a:r>
                        <a:rPr lang="ru-RU" sz="2800" dirty="0">
                          <a:solidFill>
                            <a:schemeClr val="tx1"/>
                          </a:solidFill>
                          <a:effectLst/>
                        </a:rPr>
                        <a:t>цели, план по достижению цели</a:t>
                      </a:r>
                      <a:endParaRPr lang="ru-RU" sz="2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074" marR="490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chemeClr val="tx1"/>
                          </a:solidFill>
                          <a:effectLst/>
                        </a:rPr>
                        <a:t>Понимание и удержание инструкции</a:t>
                      </a:r>
                      <a:endParaRPr lang="ru-RU" sz="2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074" marR="490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074" marR="49074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32867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Карта самооценки 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83568" y="1484784"/>
            <a:ext cx="7992888" cy="511256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1197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83569" y="2675467"/>
            <a:ext cx="7596832" cy="3450696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ru-RU" dirty="0" smtClean="0">
                <a:solidFill>
                  <a:schemeClr val="tx1"/>
                </a:solidFill>
              </a:rPr>
              <a:t>Тест «Коммуникативные и организаторские склонности» </a:t>
            </a:r>
            <a:r>
              <a:rPr lang="ru-RU" dirty="0" err="1" smtClean="0">
                <a:solidFill>
                  <a:schemeClr val="tx1"/>
                </a:solidFill>
              </a:rPr>
              <a:t>В.В.Синявский</a:t>
            </a:r>
            <a:r>
              <a:rPr lang="ru-RU" dirty="0" smtClean="0">
                <a:solidFill>
                  <a:schemeClr val="tx1"/>
                </a:solidFill>
              </a:rPr>
              <a:t>, </a:t>
            </a:r>
            <a:r>
              <a:rPr lang="ru-RU" dirty="0" err="1" smtClean="0">
                <a:solidFill>
                  <a:schemeClr val="tx1"/>
                </a:solidFill>
              </a:rPr>
              <a:t>В.А.Федорошин</a:t>
            </a:r>
            <a:r>
              <a:rPr lang="ru-RU" dirty="0" smtClean="0">
                <a:solidFill>
                  <a:schemeClr val="tx1"/>
                </a:solidFill>
              </a:rPr>
              <a:t>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dirty="0" smtClean="0">
                <a:solidFill>
                  <a:schemeClr val="tx1"/>
                </a:solidFill>
              </a:rPr>
              <a:t>Тест «Способность к самоуправлению» </a:t>
            </a:r>
            <a:r>
              <a:rPr lang="ru-RU" dirty="0" err="1" smtClean="0">
                <a:solidFill>
                  <a:schemeClr val="tx1"/>
                </a:solidFill>
              </a:rPr>
              <a:t>Н.М.Пейсахов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solidFill>
                  <a:schemeClr val="tx1"/>
                </a:solidFill>
              </a:rPr>
              <a:t>Стандартизированные методики</a:t>
            </a:r>
            <a:endParaRPr lang="ru-RU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7772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09941399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6507557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4355702"/>
              </p:ext>
            </p:extLst>
          </p:nvPr>
        </p:nvGraphicFramePr>
        <p:xfrm>
          <a:off x="0" y="0"/>
          <a:ext cx="9036495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38068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89719815"/>
              </p:ext>
            </p:extLst>
          </p:nvPr>
        </p:nvGraphicFramePr>
        <p:xfrm>
          <a:off x="0" y="1"/>
          <a:ext cx="9143999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975739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1883965"/>
            <a:ext cx="8640959" cy="4641379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Положение о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мониторинге качества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Положение о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системе оценивания, текущем контроле успеваемости и промежуточной аттестации учащихся начальной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школы</a:t>
            </a:r>
          </a:p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Положение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мониторинге  уровня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сформированности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метапредметных и личностных достижений учащихся на ступени начального общего образования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Положение о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системе мониторинга образовательных результатов учащихся 5-11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классов</a:t>
            </a:r>
          </a:p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Положение о премии «ОКНО»</a:t>
            </a:r>
          </a:p>
          <a:p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Нормативные </a:t>
            </a:r>
            <a:r>
              <a:rPr lang="ru-RU" dirty="0">
                <a:solidFill>
                  <a:schemeClr val="tx1"/>
                </a:solidFill>
              </a:rPr>
              <a:t>документы</a:t>
            </a:r>
          </a:p>
        </p:txBody>
      </p:sp>
    </p:spTree>
    <p:extLst>
      <p:ext uri="{BB962C8B-B14F-4D97-AF65-F5344CB8AC3E}">
        <p14:creationId xmlns:p14="http://schemas.microsoft.com/office/powerpoint/2010/main" val="330916018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2348880"/>
            <a:ext cx="7408333" cy="377728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  <a:endParaRPr lang="ru-RU" sz="4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003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0" y="1340768"/>
            <a:ext cx="9144000" cy="4752528"/>
          </a:xfrm>
        </p:spPr>
        <p:txBody>
          <a:bodyPr>
            <a:noAutofit/>
          </a:bodyPr>
          <a:lstStyle/>
          <a:p>
            <a:r>
              <a:rPr lang="ru-RU" dirty="0" err="1" smtClean="0">
                <a:solidFill>
                  <a:schemeClr val="tx1"/>
                </a:solidFill>
              </a:rPr>
              <a:t>инновационность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(создание нового)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лидерство </a:t>
            </a:r>
            <a:r>
              <a:rPr lang="ru-RU" dirty="0">
                <a:solidFill>
                  <a:schemeClr val="tx1"/>
                </a:solidFill>
              </a:rPr>
              <a:t>(я – лидер в деятельности, в которой успешен)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самостоятельность </a:t>
            </a:r>
            <a:r>
              <a:rPr lang="ru-RU" dirty="0">
                <a:solidFill>
                  <a:schemeClr val="tx1"/>
                </a:solidFill>
              </a:rPr>
              <a:t>(постановка собственной задачи, удерживание цели, шаги для достижения цели); 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мобильность </a:t>
            </a:r>
            <a:r>
              <a:rPr lang="ru-RU" dirty="0">
                <a:solidFill>
                  <a:schemeClr val="tx1"/>
                </a:solidFill>
              </a:rPr>
              <a:t>(способность ориентироваться и адаптироваться в быстроменяющемся мире)</a:t>
            </a:r>
          </a:p>
          <a:p>
            <a:r>
              <a:rPr lang="ru-RU" dirty="0" err="1" smtClean="0">
                <a:solidFill>
                  <a:schemeClr val="tx1"/>
                </a:solidFill>
              </a:rPr>
              <a:t>продуктность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(каждая деятельность заканчивается созданием </a:t>
            </a:r>
            <a:r>
              <a:rPr lang="ru-RU" dirty="0" smtClean="0">
                <a:solidFill>
                  <a:schemeClr val="tx1"/>
                </a:solidFill>
              </a:rPr>
              <a:t>продукта); 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dirty="0" smtClean="0">
                <a:solidFill>
                  <a:schemeClr val="tx1"/>
                </a:solidFill>
              </a:rPr>
              <a:t>умение </a:t>
            </a:r>
            <a:r>
              <a:rPr lang="ru-RU" dirty="0">
                <a:solidFill>
                  <a:schemeClr val="tx1"/>
                </a:solidFill>
              </a:rPr>
              <a:t>принимать решения в нестандартной </a:t>
            </a:r>
            <a:r>
              <a:rPr lang="ru-RU" dirty="0" smtClean="0">
                <a:solidFill>
                  <a:schemeClr val="tx1"/>
                </a:solidFill>
              </a:rPr>
              <a:t>ситуации;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dirty="0" smtClean="0">
                <a:solidFill>
                  <a:schemeClr val="tx1"/>
                </a:solidFill>
              </a:rPr>
              <a:t>способность </a:t>
            </a:r>
            <a:r>
              <a:rPr lang="ru-RU" dirty="0">
                <a:solidFill>
                  <a:schemeClr val="tx1"/>
                </a:solidFill>
              </a:rPr>
              <a:t>анализировать и </a:t>
            </a:r>
            <a:r>
              <a:rPr lang="ru-RU" dirty="0" smtClean="0">
                <a:solidFill>
                  <a:schemeClr val="tx1"/>
                </a:solidFill>
              </a:rPr>
              <a:t>прогнозировать</a:t>
            </a:r>
          </a:p>
          <a:p>
            <a:r>
              <a:rPr lang="ru-RU" dirty="0">
                <a:solidFill>
                  <a:schemeClr val="tx1"/>
                </a:solidFill>
              </a:rPr>
              <a:t>осознанность и ответственность (понимаю, что я делаю, зачем, какими средствами, каковы последствия моего действия)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39552" y="620688"/>
            <a:ext cx="8229600" cy="282360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tx1"/>
                </a:solidFill>
              </a:rPr>
              <a:t>Приоритетные </a:t>
            </a:r>
            <a:r>
              <a:rPr lang="ru-RU" dirty="0" smtClean="0">
                <a:solidFill>
                  <a:schemeClr val="tx1"/>
                </a:solidFill>
              </a:rPr>
              <a:t>образовательные </a:t>
            </a:r>
            <a:r>
              <a:rPr lang="ru-RU" dirty="0">
                <a:solidFill>
                  <a:schemeClr val="tx1"/>
                </a:solidFill>
              </a:rPr>
              <a:t>результаты</a:t>
            </a:r>
          </a:p>
        </p:txBody>
      </p:sp>
    </p:spTree>
    <p:extLst>
      <p:ext uri="{BB962C8B-B14F-4D97-AF65-F5344CB8AC3E}">
        <p14:creationId xmlns:p14="http://schemas.microsoft.com/office/powerpoint/2010/main" val="2630659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prstClr val="black"/>
                </a:solidFill>
              </a:rPr>
              <a:t>Образовательные игры</a:t>
            </a:r>
          </a:p>
          <a:p>
            <a:r>
              <a:rPr lang="ru-RU" dirty="0" smtClean="0">
                <a:solidFill>
                  <a:prstClr val="black"/>
                </a:solidFill>
              </a:rPr>
              <a:t>Мастерские</a:t>
            </a:r>
          </a:p>
          <a:p>
            <a:r>
              <a:rPr lang="ru-RU" dirty="0" smtClean="0">
                <a:solidFill>
                  <a:prstClr val="black"/>
                </a:solidFill>
              </a:rPr>
              <a:t>Защита проектных и исследовательских работ</a:t>
            </a:r>
          </a:p>
          <a:p>
            <a:r>
              <a:rPr lang="ru-RU" dirty="0" smtClean="0">
                <a:solidFill>
                  <a:prstClr val="black"/>
                </a:solidFill>
              </a:rPr>
              <a:t>Интеллектуальные игры</a:t>
            </a:r>
          </a:p>
          <a:p>
            <a:r>
              <a:rPr lang="ru-RU" dirty="0" err="1" smtClean="0">
                <a:solidFill>
                  <a:prstClr val="black"/>
                </a:solidFill>
              </a:rPr>
              <a:t>Премио</a:t>
            </a:r>
            <a:r>
              <a:rPr lang="ru-RU" dirty="0" smtClean="0">
                <a:solidFill>
                  <a:prstClr val="black"/>
                </a:solidFill>
              </a:rPr>
              <a:t> окно (события связанные с внеурочной деятельностью)</a:t>
            </a:r>
          </a:p>
          <a:p>
            <a:r>
              <a:rPr lang="ru-RU" dirty="0" smtClean="0">
                <a:solidFill>
                  <a:prstClr val="black"/>
                </a:solidFill>
              </a:rPr>
              <a:t>КРИ +1</a:t>
            </a:r>
            <a:endParaRPr lang="ru-RU" dirty="0">
              <a:solidFill>
                <a:prstClr val="black"/>
              </a:solidFill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Событийный </a:t>
            </a:r>
            <a:r>
              <a:rPr lang="ru-RU" dirty="0">
                <a:solidFill>
                  <a:schemeClr val="tx1"/>
                </a:solidFill>
              </a:rPr>
              <a:t>мониторинг</a:t>
            </a:r>
          </a:p>
        </p:txBody>
      </p:sp>
    </p:spTree>
    <p:extLst>
      <p:ext uri="{BB962C8B-B14F-4D97-AF65-F5344CB8AC3E}">
        <p14:creationId xmlns:p14="http://schemas.microsoft.com/office/powerpoint/2010/main" val="3072164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Группа 11"/>
          <p:cNvGrpSpPr/>
          <p:nvPr/>
        </p:nvGrpSpPr>
        <p:grpSpPr>
          <a:xfrm>
            <a:off x="107984" y="188640"/>
            <a:ext cx="8640480" cy="6480720"/>
            <a:chOff x="107984" y="188640"/>
            <a:chExt cx="8640480" cy="5933048"/>
          </a:xfrm>
        </p:grpSpPr>
        <p:sp>
          <p:nvSpPr>
            <p:cNvPr id="4" name="Прямоугольник 3"/>
            <p:cNvSpPr/>
            <p:nvPr/>
          </p:nvSpPr>
          <p:spPr>
            <a:xfrm>
              <a:off x="108464" y="188640"/>
              <a:ext cx="8640000" cy="108012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dirty="0" smtClean="0">
                  <a:solidFill>
                    <a:prstClr val="black"/>
                  </a:solidFill>
                </a:rPr>
                <a:t>Образовательная игра</a:t>
              </a:r>
              <a:endParaRPr lang="ru-RU" sz="3200" dirty="0">
                <a:solidFill>
                  <a:prstClr val="black"/>
                </a:solidFill>
              </a:endParaRPr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108464" y="1268760"/>
              <a:ext cx="8640000" cy="1080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dirty="0">
                  <a:solidFill>
                    <a:prstClr val="black"/>
                  </a:solidFill>
                </a:rPr>
                <a:t>Наблюдение во время игры </a:t>
              </a:r>
              <a:endParaRPr lang="ru-RU" sz="3200" dirty="0" smtClean="0">
                <a:solidFill>
                  <a:prstClr val="black"/>
                </a:solidFill>
              </a:endParaRPr>
            </a:p>
            <a:p>
              <a:pPr algn="ctr"/>
              <a:r>
                <a:rPr lang="ru-RU" sz="3200" dirty="0" smtClean="0">
                  <a:solidFill>
                    <a:prstClr val="black"/>
                  </a:solidFill>
                </a:rPr>
                <a:t> </a:t>
              </a:r>
              <a:r>
                <a:rPr lang="ru-RU" sz="3200" dirty="0">
                  <a:solidFill>
                    <a:prstClr val="black"/>
                  </a:solidFill>
                </a:rPr>
                <a:t>(</a:t>
              </a:r>
              <a:r>
                <a:rPr lang="ru-RU" sz="3200" dirty="0" smtClean="0">
                  <a:solidFill>
                    <a:prstClr val="black"/>
                  </a:solidFill>
                </a:rPr>
                <a:t>Мониторинг  карты)</a:t>
              </a:r>
              <a:endParaRPr lang="ru-RU" sz="3200" dirty="0">
                <a:solidFill>
                  <a:prstClr val="black"/>
                </a:solidFill>
              </a:endParaRPr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4428464" y="2276992"/>
              <a:ext cx="4320000" cy="1080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dirty="0" smtClean="0">
                  <a:solidFill>
                    <a:prstClr val="black"/>
                  </a:solidFill>
                </a:rPr>
                <a:t>Анкетирование учащихся после игры</a:t>
              </a:r>
              <a:endParaRPr lang="ru-RU" sz="3200" dirty="0">
                <a:solidFill>
                  <a:prstClr val="black"/>
                </a:solidFill>
              </a:endParaRPr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107984" y="2276992"/>
              <a:ext cx="4320000" cy="1080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dirty="0" smtClean="0">
                  <a:solidFill>
                    <a:prstClr val="black"/>
                  </a:solidFill>
                </a:rPr>
                <a:t>Обсуждение с педагогами после игры</a:t>
              </a:r>
              <a:endParaRPr lang="ru-RU" sz="3200" dirty="0">
                <a:solidFill>
                  <a:prstClr val="black"/>
                </a:solidFill>
              </a:endParaRPr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107984" y="3356992"/>
              <a:ext cx="8640000" cy="86409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dirty="0" smtClean="0">
                  <a:solidFill>
                    <a:prstClr val="black"/>
                  </a:solidFill>
                </a:rPr>
                <a:t>Анализ</a:t>
              </a:r>
              <a:endParaRPr lang="ru-RU" sz="3200" dirty="0">
                <a:solidFill>
                  <a:prstClr val="black"/>
                </a:solidFill>
              </a:endParaRPr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4427984" y="4221208"/>
              <a:ext cx="4320480" cy="1080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dirty="0" smtClean="0">
                  <a:solidFill>
                    <a:prstClr val="black"/>
                  </a:solidFill>
                </a:rPr>
                <a:t>Рекомендации</a:t>
              </a:r>
              <a:endParaRPr lang="ru-RU" sz="3200" dirty="0">
                <a:solidFill>
                  <a:prstClr val="black"/>
                </a:solidFill>
              </a:endParaRPr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114842" y="4221208"/>
              <a:ext cx="4313142" cy="1080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dirty="0" smtClean="0">
                  <a:solidFill>
                    <a:prstClr val="black"/>
                  </a:solidFill>
                </a:rPr>
                <a:t>Результат</a:t>
              </a:r>
              <a:endParaRPr lang="ru-RU" sz="3200" dirty="0">
                <a:solidFill>
                  <a:prstClr val="black"/>
                </a:solidFill>
              </a:endParaRPr>
            </a:p>
          </p:txBody>
        </p:sp>
        <p:sp>
          <p:nvSpPr>
            <p:cNvPr id="11" name="Прямоугольник 10"/>
            <p:cNvSpPr/>
            <p:nvPr/>
          </p:nvSpPr>
          <p:spPr>
            <a:xfrm>
              <a:off x="107984" y="5257592"/>
              <a:ext cx="8640000" cy="86409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dirty="0" smtClean="0">
                  <a:solidFill>
                    <a:prstClr val="black"/>
                  </a:solidFill>
                </a:rPr>
                <a:t>Решение</a:t>
              </a:r>
              <a:endParaRPr lang="ru-RU" sz="32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02379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4" y="2492896"/>
            <a:ext cx="8280919" cy="3744416"/>
          </a:xfrm>
        </p:spPr>
        <p:txBody>
          <a:bodyPr>
            <a:normAutofit/>
          </a:bodyPr>
          <a:lstStyle/>
          <a:p>
            <a:r>
              <a:rPr lang="ru-RU" dirty="0" smtClean="0"/>
              <a:t>5-6 </a:t>
            </a:r>
            <a:r>
              <a:rPr lang="ru-RU" dirty="0"/>
              <a:t>класс – выбор мастерских по основным предметам, программ дополнительного образования, в 6 классах - реализация </a:t>
            </a:r>
            <a:r>
              <a:rPr lang="ru-RU" dirty="0" err="1"/>
              <a:t>минипроектов</a:t>
            </a:r>
            <a:r>
              <a:rPr lang="ru-RU" dirty="0"/>
              <a:t>, общественно значимых для лицея.</a:t>
            </a:r>
          </a:p>
          <a:p>
            <a:r>
              <a:rPr lang="ru-RU" dirty="0"/>
              <a:t>7-8 класс – выбор деятельности: проектная или исследовательская</a:t>
            </a:r>
          </a:p>
          <a:p>
            <a:r>
              <a:rPr lang="ru-RU" dirty="0"/>
              <a:t>9 класс – самоопределение в выборе профильного направления при переходе в старшую школу, либо профессионального направления в СПО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1196752"/>
            <a:ext cx="8229600" cy="1252728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tx1"/>
                </a:solidFill>
              </a:rPr>
              <a:t>Логика </a:t>
            </a:r>
            <a:r>
              <a:rPr lang="ru-RU" b="1" dirty="0" smtClean="0">
                <a:solidFill>
                  <a:schemeClr val="tx1"/>
                </a:solidFill>
              </a:rPr>
              <a:t>образовательной </a:t>
            </a:r>
            <a:r>
              <a:rPr lang="ru-RU" b="1" dirty="0">
                <a:solidFill>
                  <a:schemeClr val="tx1"/>
                </a:solidFill>
              </a:rPr>
              <a:t>программы подростковой школы </a:t>
            </a:r>
            <a:r>
              <a:rPr lang="ru-RU" b="1" dirty="0" smtClean="0">
                <a:solidFill>
                  <a:schemeClr val="tx1"/>
                </a:solidFill>
              </a:rPr>
              <a:t>:</a:t>
            </a:r>
            <a:r>
              <a:rPr lang="ru-RU" b="1" dirty="0">
                <a:solidFill>
                  <a:schemeClr val="tx1"/>
                </a:solidFill>
              </a:rPr>
              <a:t/>
            </a:r>
            <a:br>
              <a:rPr lang="ru-RU" b="1" dirty="0">
                <a:solidFill>
                  <a:schemeClr val="tx1"/>
                </a:solidFill>
              </a:rPr>
            </a:b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7040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404664"/>
            <a:ext cx="8712967" cy="6336704"/>
          </a:xfrm>
        </p:spPr>
        <p:txBody>
          <a:bodyPr/>
          <a:lstStyle/>
          <a:p>
            <a:r>
              <a:rPr lang="ru-RU" b="1" dirty="0">
                <a:solidFill>
                  <a:schemeClr val="tx1"/>
                </a:solidFill>
              </a:rPr>
              <a:t>Оценивание </a:t>
            </a:r>
            <a:r>
              <a:rPr lang="ru-RU" dirty="0">
                <a:solidFill>
                  <a:schemeClr val="tx1"/>
                </a:solidFill>
              </a:rPr>
              <a:t>представляет из себя развернутый комментарий </a:t>
            </a:r>
            <a:r>
              <a:rPr lang="ru-RU" dirty="0" smtClean="0">
                <a:solidFill>
                  <a:schemeClr val="tx1"/>
                </a:solidFill>
              </a:rPr>
              <a:t>учителя </a:t>
            </a:r>
            <a:r>
              <a:rPr lang="ru-RU" dirty="0">
                <a:solidFill>
                  <a:schemeClr val="tx1"/>
                </a:solidFill>
              </a:rPr>
              <a:t>об успехах и достижениях ребёнка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</a:p>
          <a:p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1027" name="Picture 3" descr="C:\Users\Psihology\Desktop\оценивание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6403" y="1484783"/>
            <a:ext cx="9104109" cy="53732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87182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4" y="1700808"/>
            <a:ext cx="8424936" cy="4824536"/>
          </a:xfrm>
        </p:spPr>
        <p:txBody>
          <a:bodyPr/>
          <a:lstStyle/>
          <a:p>
            <a:r>
              <a:rPr lang="ru-RU" dirty="0" smtClean="0"/>
              <a:t>Предметные </a:t>
            </a:r>
            <a:r>
              <a:rPr lang="ru-RU" dirty="0"/>
              <a:t>компетентности вносятся в электронные журналы на портале учителями в соответствии с основной образовательной программой, рабочими учебными программами. Затем учитель назначает компетентности каждому ученику с учетом его индивидуальных особенностей у (например, дети с проблемами в обучении или дети со статусом ОВЗ). 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tx1"/>
                </a:solidFill>
              </a:rPr>
              <a:t>Оценка предметных компетентностей </a:t>
            </a:r>
          </a:p>
        </p:txBody>
      </p:sp>
    </p:spTree>
    <p:extLst>
      <p:ext uri="{BB962C8B-B14F-4D97-AF65-F5344CB8AC3E}">
        <p14:creationId xmlns:p14="http://schemas.microsoft.com/office/powerpoint/2010/main" val="3009519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Psihology\Desktop\Безымянный.png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53990" y="116632"/>
            <a:ext cx="9126522" cy="6669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93607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2244</TotalTime>
  <Words>461</Words>
  <Application>Microsoft Office PowerPoint</Application>
  <PresentationFormat>Экран (4:3)</PresentationFormat>
  <Paragraphs>73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Волна</vt:lpstr>
      <vt:lpstr>Презентация PowerPoint</vt:lpstr>
      <vt:lpstr>Нормативные документы</vt:lpstr>
      <vt:lpstr>Приоритетные образовательные результаты</vt:lpstr>
      <vt:lpstr>Событийный мониторинг</vt:lpstr>
      <vt:lpstr>Презентация PowerPoint</vt:lpstr>
      <vt:lpstr>Логика образовательной программы подростковой школы : </vt:lpstr>
      <vt:lpstr>Презентация PowerPoint</vt:lpstr>
      <vt:lpstr>Оценка предметных компетентностей </vt:lpstr>
      <vt:lpstr>Презентация PowerPoint</vt:lpstr>
      <vt:lpstr>Оценка метапредметных и личностных  результатов</vt:lpstr>
      <vt:lpstr>Инструментарий психолого-педагогического мониторинга</vt:lpstr>
      <vt:lpstr>Презентация PowerPoint</vt:lpstr>
      <vt:lpstr>Презентация PowerPoint</vt:lpstr>
      <vt:lpstr>Презентация PowerPoint</vt:lpstr>
      <vt:lpstr>Карта самооценки </vt:lpstr>
      <vt:lpstr>Стандартизированные методики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Psihology</dc:creator>
  <cp:lastModifiedBy>Татьяна Копылова</cp:lastModifiedBy>
  <cp:revision>98</cp:revision>
  <dcterms:modified xsi:type="dcterms:W3CDTF">2017-12-13T10:17:34Z</dcterms:modified>
</cp:coreProperties>
</file>