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1" r:id="rId2"/>
    <p:sldMasterId id="2147483683" r:id="rId3"/>
    <p:sldMasterId id="2147483731" r:id="rId4"/>
  </p:sldMasterIdLst>
  <p:notesMasterIdLst>
    <p:notesMasterId r:id="rId11"/>
  </p:notesMasterIdLst>
  <p:sldIdLst>
    <p:sldId id="265" r:id="rId5"/>
    <p:sldId id="266" r:id="rId6"/>
    <p:sldId id="267" r:id="rId7"/>
    <p:sldId id="271" r:id="rId8"/>
    <p:sldId id="257" r:id="rId9"/>
    <p:sldId id="258"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B049E9-2C81-4779-9CBB-23BCA95932BB}" type="datetimeFigureOut">
              <a:rPr lang="ru-RU" smtClean="0"/>
              <a:t>30.10.2017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2D0199-8FD9-4DA9-B964-B23FE7865A7B}" type="slidenum">
              <a:rPr lang="ru-RU" smtClean="0"/>
              <a:t>‹#›</a:t>
            </a:fld>
            <a:endParaRPr lang="ru-RU"/>
          </a:p>
        </p:txBody>
      </p:sp>
    </p:spTree>
    <p:extLst>
      <p:ext uri="{BB962C8B-B14F-4D97-AF65-F5344CB8AC3E}">
        <p14:creationId xmlns:p14="http://schemas.microsoft.com/office/powerpoint/2010/main" val="37787209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30"/>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7"/>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20" name="Нижний колонтитул 19"/>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10" name="Номер слайда 9"/>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8" name="Овал 7"/>
          <p:cNvSpPr/>
          <p:nvPr/>
        </p:nvSpPr>
        <p:spPr>
          <a:xfrm>
            <a:off x="921433" y="1413803"/>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569911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6453154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2"/>
            <a:ext cx="6858000" cy="685805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10" name="Прямоугольник 9"/>
          <p:cNvSpPr/>
          <p:nvPr/>
        </p:nvSpPr>
        <p:spPr bwMode="invGray">
          <a:xfrm>
            <a:off x="2286000" y="3"/>
            <a:ext cx="76200"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Овал 8"/>
          <p:cNvSpPr/>
          <p:nvPr/>
        </p:nvSpPr>
        <p:spPr>
          <a:xfrm>
            <a:off x="2408064" y="2745871"/>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152523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727869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9"/>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9"/>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8" name="Нижний колонтитул 7"/>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9" name="Номер слайда 8"/>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8484548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4" name="Нижний колонтитул 3"/>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5" name="Номер слайда 4"/>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461642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Дата 1"/>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3" name="Нижний колонтитул 2"/>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4" name="Номер слайда 3"/>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6" name="Прямоугольник 5"/>
          <p:cNvSpPr/>
          <p:nvPr/>
        </p:nvSpPr>
        <p:spPr bwMode="invGray">
          <a:xfrm>
            <a:off x="1014984" y="-52"/>
            <a:ext cx="73152"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9488407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7"/>
            <a:ext cx="3810000" cy="1162051"/>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7"/>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4189982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Рисунок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5"/>
            <a:ext cx="685800" cy="20431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Блок-схема: процесс 9"/>
          <p:cNvSpPr/>
          <p:nvPr/>
        </p:nvSpPr>
        <p:spPr>
          <a:xfrm rot="2103354" flipH="1">
            <a:off x="5003667" y="936789"/>
            <a:ext cx="649224" cy="20431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extLst>
      <p:ext uri="{BB962C8B-B14F-4D97-AF65-F5344CB8AC3E}">
        <p14:creationId xmlns:p14="http://schemas.microsoft.com/office/powerpoint/2010/main" val="2364789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35223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3883592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7"/>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20" name="Нижний колонтитул 19"/>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10" name="Номер слайда 9"/>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8" name="Овал 7"/>
          <p:cNvSpPr/>
          <p:nvPr/>
        </p:nvSpPr>
        <p:spPr>
          <a:xfrm>
            <a:off x="921433" y="1413803"/>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1809242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34565309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2"/>
            <a:ext cx="6858000" cy="685805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10" name="Прямоугольник 9"/>
          <p:cNvSpPr/>
          <p:nvPr/>
        </p:nvSpPr>
        <p:spPr bwMode="invGray">
          <a:xfrm>
            <a:off x="2286000" y="3"/>
            <a:ext cx="76200"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Овал 8"/>
          <p:cNvSpPr/>
          <p:nvPr/>
        </p:nvSpPr>
        <p:spPr>
          <a:xfrm>
            <a:off x="2408064" y="2745871"/>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8933795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25582162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9"/>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9"/>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8" name="Нижний колонтитул 7"/>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9" name="Номер слайда 8"/>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8596643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4" name="Нижний колонтитул 3"/>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5" name="Номер слайда 4"/>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1647966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Дата 1"/>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3" name="Нижний колонтитул 2"/>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4" name="Номер слайда 3"/>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6" name="Прямоугольник 5"/>
          <p:cNvSpPr/>
          <p:nvPr/>
        </p:nvSpPr>
        <p:spPr bwMode="invGray">
          <a:xfrm>
            <a:off x="1014984" y="-52"/>
            <a:ext cx="73152"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56753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7"/>
            <a:ext cx="3810000" cy="1162051"/>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7"/>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285028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Рисунок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5"/>
            <a:ext cx="685800" cy="20431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Блок-схема: процесс 9"/>
          <p:cNvSpPr/>
          <p:nvPr/>
        </p:nvSpPr>
        <p:spPr>
          <a:xfrm rot="2103354" flipH="1">
            <a:off x="5003667" y="936789"/>
            <a:ext cx="649224" cy="20431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extLst>
      <p:ext uri="{BB962C8B-B14F-4D97-AF65-F5344CB8AC3E}">
        <p14:creationId xmlns:p14="http://schemas.microsoft.com/office/powerpoint/2010/main" val="29977847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9623801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34327341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7"/>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20" name="Нижний колонтитул 19"/>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10" name="Номер слайда 9"/>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8" name="Овал 7"/>
          <p:cNvSpPr/>
          <p:nvPr/>
        </p:nvSpPr>
        <p:spPr>
          <a:xfrm>
            <a:off x="921433" y="1413803"/>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5030799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36539565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2"/>
            <a:ext cx="6858000" cy="685805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10" name="Прямоугольник 9"/>
          <p:cNvSpPr/>
          <p:nvPr/>
        </p:nvSpPr>
        <p:spPr bwMode="invGray">
          <a:xfrm>
            <a:off x="2286000" y="3"/>
            <a:ext cx="76200"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Овал 8"/>
          <p:cNvSpPr/>
          <p:nvPr/>
        </p:nvSpPr>
        <p:spPr>
          <a:xfrm>
            <a:off x="2408064" y="2745871"/>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5200378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3860734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9"/>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9"/>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8" name="Нижний колонтитул 7"/>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9" name="Номер слайда 8"/>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27843393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4" name="Нижний колонтитул 3"/>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5" name="Номер слайда 4"/>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248107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Дата 1"/>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3" name="Нижний колонтитул 2"/>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4" name="Номер слайда 3"/>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6" name="Прямоугольник 5"/>
          <p:cNvSpPr/>
          <p:nvPr/>
        </p:nvSpPr>
        <p:spPr bwMode="invGray">
          <a:xfrm>
            <a:off x="1014984" y="-52"/>
            <a:ext cx="73152"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1002146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7"/>
            <a:ext cx="3810000" cy="1162051"/>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7"/>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1"/>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23074876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7" name="Номер слайда 6"/>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nSpc>
                <a:spcPts val="3000"/>
              </a:lnSpc>
              <a:spcBef>
                <a:spcPts val="600"/>
              </a:spcBef>
              <a:buClr>
                <a:srgbClr val="3891A7"/>
              </a:buClr>
              <a:buSzPct val="80000"/>
              <a:buFont typeface="Wingdings 2"/>
              <a:buNone/>
            </a:pPr>
            <a:endParaRPr lang="en-US" sz="3200">
              <a:solidFill>
                <a:prstClr val="black"/>
              </a:solidFill>
            </a:endParaRPr>
          </a:p>
        </p:txBody>
      </p:sp>
      <p:sp>
        <p:nvSpPr>
          <p:cNvPr id="3" name="Рисунок 2"/>
          <p:cNvSpPr>
            <a:spLocks noGrp="1"/>
          </p:cNvSpPr>
          <p:nvPr>
            <p:ph type="pic" idx="1"/>
          </p:nvPr>
        </p:nvSpPr>
        <p:spPr>
          <a:xfrm>
            <a:off x="838200" y="1143005"/>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5"/>
            <a:ext cx="685800" cy="20431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Блок-схема: процесс 9"/>
          <p:cNvSpPr/>
          <p:nvPr/>
        </p:nvSpPr>
        <p:spPr>
          <a:xfrm rot="2103354" flipH="1">
            <a:off x="5003667" y="936789"/>
            <a:ext cx="649224" cy="204311"/>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extLst>
      <p:ext uri="{BB962C8B-B14F-4D97-AF65-F5344CB8AC3E}">
        <p14:creationId xmlns:p14="http://schemas.microsoft.com/office/powerpoint/2010/main" val="365721913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1982491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40"/>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7DEC9">
                  <a:shade val="50000"/>
                  <a:satMod val="200000"/>
                </a:srgbClr>
              </a:solidFill>
            </a:endParaRPr>
          </a:p>
        </p:txBody>
      </p:sp>
      <p:sp>
        <p:nvSpPr>
          <p:cNvPr id="6" name="Номер слайда 5"/>
          <p:cNvSpPr>
            <a:spLocks noGrp="1"/>
          </p:cNvSpPr>
          <p:nvPr>
            <p:ph type="sldNum" sz="quarter" idx="12"/>
          </p:nvPr>
        </p:nvSpPr>
        <p:spPr/>
        <p:txBody>
          <a:bodyPr/>
          <a:lstStyle>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Tree>
    <p:extLst>
      <p:ext uri="{BB962C8B-B14F-4D97-AF65-F5344CB8AC3E}">
        <p14:creationId xmlns:p14="http://schemas.microsoft.com/office/powerpoint/2010/main" val="2836614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8" y="273049"/>
            <a:ext cx="3008313" cy="1162051"/>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30.10.2017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30.10.2017</a:t>
            </a:fld>
            <a:endParaRPr lang="ru-RU"/>
          </a:p>
        </p:txBody>
      </p:sp>
      <p:sp>
        <p:nvSpPr>
          <p:cNvPr id="5" name="Нижний колонтитул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0"/>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Овал 7"/>
          <p:cNvSpPr/>
          <p:nvPr/>
        </p:nvSpPr>
        <p:spPr>
          <a:xfrm>
            <a:off x="168822" y="21106"/>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Кольцо 10"/>
          <p:cNvSpPr/>
          <p:nvPr/>
        </p:nvSpPr>
        <p:spPr>
          <a:xfrm rot="2315675">
            <a:off x="182887"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Прямоугольник 11"/>
          <p:cNvSpPr/>
          <p:nvPr/>
        </p:nvSpPr>
        <p:spPr>
          <a:xfrm>
            <a:off x="1012879" y="-52"/>
            <a:ext cx="8131127" cy="685805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Заголовок 4"/>
          <p:cNvSpPr>
            <a:spLocks noGrp="1"/>
          </p:cNvSpPr>
          <p:nvPr>
            <p:ph type="title"/>
          </p:nvPr>
        </p:nvSpPr>
        <p:spPr>
          <a:xfrm>
            <a:off x="1435608" y="274639"/>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49"/>
            <a:ext cx="2133600" cy="476251"/>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10" name="Нижний колонтитул 9"/>
          <p:cNvSpPr>
            <a:spLocks noGrp="1"/>
          </p:cNvSpPr>
          <p:nvPr>
            <p:ph type="ftr" sz="quarter" idx="3"/>
          </p:nvPr>
        </p:nvSpPr>
        <p:spPr>
          <a:xfrm>
            <a:off x="5715000" y="6305549"/>
            <a:ext cx="2895600" cy="476251"/>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solidFill>
                <a:srgbClr val="E7DEC9">
                  <a:shade val="50000"/>
                  <a:satMod val="200000"/>
                </a:srgbClr>
              </a:solidFill>
            </a:endParaRPr>
          </a:p>
        </p:txBody>
      </p:sp>
      <p:sp>
        <p:nvSpPr>
          <p:cNvPr id="22" name="Номер слайда 21"/>
          <p:cNvSpPr>
            <a:spLocks noGrp="1"/>
          </p:cNvSpPr>
          <p:nvPr>
            <p:ph type="sldNum" sz="quarter" idx="4"/>
          </p:nvPr>
        </p:nvSpPr>
        <p:spPr>
          <a:xfrm>
            <a:off x="8613648" y="6305549"/>
            <a:ext cx="457200" cy="476251"/>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15" name="Прямоугольник 14"/>
          <p:cNvSpPr/>
          <p:nvPr/>
        </p:nvSpPr>
        <p:spPr bwMode="invGray">
          <a:xfrm>
            <a:off x="1014984" y="-52"/>
            <a:ext cx="73152"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19934184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0"/>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Овал 7"/>
          <p:cNvSpPr/>
          <p:nvPr/>
        </p:nvSpPr>
        <p:spPr>
          <a:xfrm>
            <a:off x="168822" y="21106"/>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Кольцо 10"/>
          <p:cNvSpPr/>
          <p:nvPr/>
        </p:nvSpPr>
        <p:spPr>
          <a:xfrm rot="2315675">
            <a:off x="182887"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Прямоугольник 11"/>
          <p:cNvSpPr/>
          <p:nvPr/>
        </p:nvSpPr>
        <p:spPr>
          <a:xfrm>
            <a:off x="1012879" y="-52"/>
            <a:ext cx="8131127" cy="685805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Заголовок 4"/>
          <p:cNvSpPr>
            <a:spLocks noGrp="1"/>
          </p:cNvSpPr>
          <p:nvPr>
            <p:ph type="title"/>
          </p:nvPr>
        </p:nvSpPr>
        <p:spPr>
          <a:xfrm>
            <a:off x="1435608" y="274639"/>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49"/>
            <a:ext cx="2133600" cy="476251"/>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10" name="Нижний колонтитул 9"/>
          <p:cNvSpPr>
            <a:spLocks noGrp="1"/>
          </p:cNvSpPr>
          <p:nvPr>
            <p:ph type="ftr" sz="quarter" idx="3"/>
          </p:nvPr>
        </p:nvSpPr>
        <p:spPr>
          <a:xfrm>
            <a:off x="5715000" y="6305549"/>
            <a:ext cx="2895600" cy="476251"/>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solidFill>
                <a:srgbClr val="E7DEC9">
                  <a:shade val="50000"/>
                  <a:satMod val="200000"/>
                </a:srgbClr>
              </a:solidFill>
            </a:endParaRPr>
          </a:p>
        </p:txBody>
      </p:sp>
      <p:sp>
        <p:nvSpPr>
          <p:cNvPr id="22" name="Номер слайда 21"/>
          <p:cNvSpPr>
            <a:spLocks noGrp="1"/>
          </p:cNvSpPr>
          <p:nvPr>
            <p:ph type="sldNum" sz="quarter" idx="4"/>
          </p:nvPr>
        </p:nvSpPr>
        <p:spPr>
          <a:xfrm>
            <a:off x="8613648" y="6305549"/>
            <a:ext cx="457200" cy="476251"/>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15" name="Прямоугольник 14"/>
          <p:cNvSpPr/>
          <p:nvPr/>
        </p:nvSpPr>
        <p:spPr bwMode="invGray">
          <a:xfrm>
            <a:off x="1014984" y="-52"/>
            <a:ext cx="73152"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24431198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0"/>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Овал 7"/>
          <p:cNvSpPr/>
          <p:nvPr/>
        </p:nvSpPr>
        <p:spPr>
          <a:xfrm>
            <a:off x="168822" y="21106"/>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Кольцо 10"/>
          <p:cNvSpPr/>
          <p:nvPr/>
        </p:nvSpPr>
        <p:spPr>
          <a:xfrm rot="2315675">
            <a:off x="182887"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Прямоугольник 11"/>
          <p:cNvSpPr/>
          <p:nvPr/>
        </p:nvSpPr>
        <p:spPr>
          <a:xfrm>
            <a:off x="1012879" y="-52"/>
            <a:ext cx="8131127" cy="6858055"/>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Заголовок 4"/>
          <p:cNvSpPr>
            <a:spLocks noGrp="1"/>
          </p:cNvSpPr>
          <p:nvPr>
            <p:ph type="title"/>
          </p:nvPr>
        </p:nvSpPr>
        <p:spPr>
          <a:xfrm>
            <a:off x="1435608" y="274639"/>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49"/>
            <a:ext cx="2133600" cy="476251"/>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57E79BA-095B-4B38-9E95-2D1386588E49}" type="datetimeFigureOut">
              <a:rPr lang="ru-RU" smtClean="0">
                <a:solidFill>
                  <a:srgbClr val="E7DEC9">
                    <a:shade val="50000"/>
                    <a:satMod val="200000"/>
                  </a:srgbClr>
                </a:solidFill>
              </a:rPr>
              <a:pPr/>
              <a:t>30.10.2017</a:t>
            </a:fld>
            <a:endParaRPr lang="ru-RU">
              <a:solidFill>
                <a:srgbClr val="E7DEC9">
                  <a:shade val="50000"/>
                  <a:satMod val="200000"/>
                </a:srgbClr>
              </a:solidFill>
            </a:endParaRPr>
          </a:p>
        </p:txBody>
      </p:sp>
      <p:sp>
        <p:nvSpPr>
          <p:cNvPr id="10" name="Нижний колонтитул 9"/>
          <p:cNvSpPr>
            <a:spLocks noGrp="1"/>
          </p:cNvSpPr>
          <p:nvPr>
            <p:ph type="ftr" sz="quarter" idx="3"/>
          </p:nvPr>
        </p:nvSpPr>
        <p:spPr>
          <a:xfrm>
            <a:off x="5715000" y="6305549"/>
            <a:ext cx="2895600" cy="476251"/>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solidFill>
                <a:srgbClr val="E7DEC9">
                  <a:shade val="50000"/>
                  <a:satMod val="200000"/>
                </a:srgbClr>
              </a:solidFill>
            </a:endParaRPr>
          </a:p>
        </p:txBody>
      </p:sp>
      <p:sp>
        <p:nvSpPr>
          <p:cNvPr id="22" name="Номер слайда 21"/>
          <p:cNvSpPr>
            <a:spLocks noGrp="1"/>
          </p:cNvSpPr>
          <p:nvPr>
            <p:ph type="sldNum" sz="quarter" idx="4"/>
          </p:nvPr>
        </p:nvSpPr>
        <p:spPr>
          <a:xfrm>
            <a:off x="8613648" y="6305549"/>
            <a:ext cx="457200" cy="476251"/>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A14B08-EF04-4078-89EE-2EE349B726E8}" type="slidenum">
              <a:rPr lang="ru-RU" smtClean="0">
                <a:solidFill>
                  <a:srgbClr val="E7DEC9">
                    <a:shade val="50000"/>
                    <a:satMod val="200000"/>
                  </a:srgbClr>
                </a:solidFill>
              </a:rPr>
              <a:pPr/>
              <a:t>‹#›</a:t>
            </a:fld>
            <a:endParaRPr lang="ru-RU">
              <a:solidFill>
                <a:srgbClr val="E7DEC9">
                  <a:shade val="50000"/>
                  <a:satMod val="200000"/>
                </a:srgbClr>
              </a:solidFill>
            </a:endParaRPr>
          </a:p>
        </p:txBody>
      </p:sp>
      <p:sp>
        <p:nvSpPr>
          <p:cNvPr id="15" name="Прямоугольник 14"/>
          <p:cNvSpPr/>
          <p:nvPr/>
        </p:nvSpPr>
        <p:spPr bwMode="invGray">
          <a:xfrm>
            <a:off x="1014984" y="-52"/>
            <a:ext cx="73152" cy="6858055"/>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954402817"/>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r>
              <a:rPr lang="ru-RU" b="0" dirty="0"/>
              <a:t>Формирующее оценивание</a:t>
            </a:r>
          </a:p>
        </p:txBody>
      </p:sp>
      <p:sp>
        <p:nvSpPr>
          <p:cNvPr id="32771" name="Rectangle 3"/>
          <p:cNvSpPr>
            <a:spLocks noGrp="1" noChangeArrowheads="1"/>
          </p:cNvSpPr>
          <p:nvPr>
            <p:ph idx="1"/>
          </p:nvPr>
        </p:nvSpPr>
        <p:spPr>
          <a:xfrm>
            <a:off x="1259632" y="1340768"/>
            <a:ext cx="7674056" cy="4907632"/>
          </a:xfrm>
        </p:spPr>
        <p:txBody>
          <a:bodyPr/>
          <a:lstStyle/>
          <a:p>
            <a:pPr>
              <a:buFont typeface="Wingdings" pitchFamily="2" charset="2"/>
              <a:buNone/>
            </a:pPr>
            <a:r>
              <a:rPr lang="ru-RU" dirty="0"/>
              <a:t>   Процесс поиска и интерпретации данных, которые ученики и их учителя используют для того, чтобы решить, как далеко ученики уже продвинулись в своей учёбе,  куда им необходимо продвинуться и как сделать это наилучшим образом.</a:t>
            </a:r>
          </a:p>
          <a:p>
            <a:pPr>
              <a:buFont typeface="Wingdings" pitchFamily="2" charset="2"/>
              <a:buNone/>
            </a:pPr>
            <a:r>
              <a:rPr lang="ru-RU" dirty="0"/>
              <a:t>         </a:t>
            </a:r>
            <a:r>
              <a:rPr lang="en-US" dirty="0"/>
              <a:t>Assessment Reform Group</a:t>
            </a:r>
            <a:r>
              <a:rPr lang="ru-RU" dirty="0"/>
              <a:t> (2002)</a:t>
            </a:r>
          </a:p>
        </p:txBody>
      </p:sp>
    </p:spTree>
    <p:extLst>
      <p:ext uri="{BB962C8B-B14F-4D97-AF65-F5344CB8AC3E}">
        <p14:creationId xmlns:p14="http://schemas.microsoft.com/office/powerpoint/2010/main" val="2400968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571500" indent="-571500" algn="ctr">
              <a:buFont typeface="Wingdings" pitchFamily="2" charset="2"/>
              <a:buChar char="v"/>
            </a:pPr>
            <a:r>
              <a:rPr lang="ru-RU" dirty="0" smtClean="0"/>
              <a:t>Принципы формирующего оценивания</a:t>
            </a:r>
            <a:endParaRPr lang="ru-RU" dirty="0"/>
          </a:p>
        </p:txBody>
      </p:sp>
      <p:sp>
        <p:nvSpPr>
          <p:cNvPr id="3" name="Объект 2"/>
          <p:cNvSpPr>
            <a:spLocks noGrp="1"/>
          </p:cNvSpPr>
          <p:nvPr>
            <p:ph idx="1"/>
          </p:nvPr>
        </p:nvSpPr>
        <p:spPr/>
        <p:txBody>
          <a:bodyPr/>
          <a:lstStyle/>
          <a:p>
            <a:r>
              <a:rPr lang="ru-RU" dirty="0"/>
              <a:t>Центрировано на </a:t>
            </a:r>
            <a:r>
              <a:rPr lang="ru-RU" dirty="0" smtClean="0"/>
              <a:t>ученике;</a:t>
            </a:r>
          </a:p>
          <a:p>
            <a:r>
              <a:rPr lang="ru-RU" dirty="0"/>
              <a:t>Направляется </a:t>
            </a:r>
            <a:r>
              <a:rPr lang="ru-RU" dirty="0" smtClean="0"/>
              <a:t>учителем;</a:t>
            </a:r>
          </a:p>
          <a:p>
            <a:r>
              <a:rPr lang="ru-RU" dirty="0"/>
              <a:t>Разносторонне </a:t>
            </a:r>
            <a:r>
              <a:rPr lang="ru-RU" dirty="0" smtClean="0"/>
              <a:t>результативно;</a:t>
            </a:r>
          </a:p>
          <a:p>
            <a:r>
              <a:rPr lang="ru-RU" dirty="0"/>
              <a:t>Формирует учебный </a:t>
            </a:r>
            <a:r>
              <a:rPr lang="ru-RU" dirty="0" smtClean="0"/>
              <a:t>процесс;</a:t>
            </a:r>
          </a:p>
          <a:p>
            <a:r>
              <a:rPr lang="ru-RU" dirty="0" smtClean="0"/>
              <a:t>Непрерывно;</a:t>
            </a:r>
          </a:p>
          <a:p>
            <a:r>
              <a:rPr lang="ru-RU" dirty="0"/>
              <a:t>Основано на качественном преподавании.</a:t>
            </a:r>
          </a:p>
        </p:txBody>
      </p:sp>
    </p:spTree>
    <p:extLst>
      <p:ext uri="{BB962C8B-B14F-4D97-AF65-F5344CB8AC3E}">
        <p14:creationId xmlns:p14="http://schemas.microsoft.com/office/powerpoint/2010/main" val="227264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Grp="1" noChangeArrowheads="1"/>
          </p:cNvSpPr>
          <p:nvPr>
            <p:ph type="title"/>
          </p:nvPr>
        </p:nvSpPr>
        <p:spPr>
          <a:xfrm>
            <a:off x="1331640" y="188640"/>
            <a:ext cx="7498080" cy="1143000"/>
          </a:xfrm>
        </p:spPr>
        <p:txBody>
          <a:bodyPr/>
          <a:lstStyle/>
          <a:p>
            <a:pPr algn="ctr"/>
            <a:r>
              <a:rPr lang="ru-RU" sz="3200" b="0" dirty="0"/>
              <a:t>Функции оценивания</a:t>
            </a:r>
          </a:p>
        </p:txBody>
      </p:sp>
      <p:sp>
        <p:nvSpPr>
          <p:cNvPr id="40963" name="Rectangle 3"/>
          <p:cNvSpPr>
            <a:spLocks noGrp="1" noChangeArrowheads="1"/>
          </p:cNvSpPr>
          <p:nvPr>
            <p:ph idx="1"/>
          </p:nvPr>
        </p:nvSpPr>
        <p:spPr>
          <a:xfrm>
            <a:off x="1115616" y="1268760"/>
            <a:ext cx="7818072" cy="4800600"/>
          </a:xfrm>
        </p:spPr>
        <p:txBody>
          <a:bodyPr/>
          <a:lstStyle/>
          <a:p>
            <a:pPr algn="just"/>
            <a:r>
              <a:rPr lang="ru-RU" i="1" dirty="0" smtClean="0"/>
              <a:t> </a:t>
            </a:r>
            <a:r>
              <a:rPr lang="ru-RU" sz="3200" b="1" i="1" dirty="0"/>
              <a:t>Оценивание </a:t>
            </a:r>
            <a:r>
              <a:rPr lang="ru-RU" sz="3200" b="1" i="1" dirty="0" smtClean="0"/>
              <a:t>–навигатор</a:t>
            </a:r>
            <a:endParaRPr lang="ru-RU" b="1" i="1" dirty="0" smtClean="0"/>
          </a:p>
          <a:p>
            <a:pPr lvl="0">
              <a:lnSpc>
                <a:spcPct val="90000"/>
              </a:lnSpc>
              <a:buClr>
                <a:srgbClr val="3891A7"/>
              </a:buClr>
            </a:pPr>
            <a:r>
              <a:rPr lang="ru-RU" b="1" i="1" dirty="0">
                <a:solidFill>
                  <a:prstClr val="black"/>
                </a:solidFill>
              </a:rPr>
              <a:t>Оценивание </a:t>
            </a:r>
            <a:r>
              <a:rPr lang="ru-RU" b="1" i="1" dirty="0" smtClean="0">
                <a:solidFill>
                  <a:prstClr val="black"/>
                </a:solidFill>
              </a:rPr>
              <a:t>–обратная связь</a:t>
            </a:r>
          </a:p>
          <a:p>
            <a:pPr marL="82296" indent="0" algn="just">
              <a:buNone/>
            </a:pPr>
            <a:r>
              <a:rPr lang="ru-RU" sz="2400" b="1" dirty="0" smtClean="0">
                <a:cs typeface="Times New Roman" pitchFamily="18" charset="0"/>
              </a:rPr>
              <a:t>Оценка </a:t>
            </a:r>
            <a:r>
              <a:rPr lang="ru-RU" sz="2400" b="1" dirty="0">
                <a:cs typeface="Times New Roman" pitchFamily="18" charset="0"/>
              </a:rPr>
              <a:t>как средство</a:t>
            </a:r>
            <a:endParaRPr lang="ru-RU" sz="2400" b="1" i="1" dirty="0">
              <a:cs typeface="Times New Roman" pitchFamily="18" charset="0"/>
            </a:endParaRPr>
          </a:p>
        </p:txBody>
      </p:sp>
      <p:sp>
        <p:nvSpPr>
          <p:cNvPr id="2" name="Прямоугольник 1"/>
          <p:cNvSpPr/>
          <p:nvPr/>
        </p:nvSpPr>
        <p:spPr>
          <a:xfrm>
            <a:off x="1331640" y="3140968"/>
            <a:ext cx="7200800" cy="2246769"/>
          </a:xfrm>
          <a:prstGeom prst="rect">
            <a:avLst/>
          </a:prstGeom>
        </p:spPr>
        <p:txBody>
          <a:bodyPr wrap="square">
            <a:spAutoFit/>
          </a:bodyPr>
          <a:lstStyle/>
          <a:p>
            <a:pPr algn="just">
              <a:buFont typeface="Wingdings 2" pitchFamily="18" charset="2"/>
              <a:buNone/>
            </a:pPr>
            <a:r>
              <a:rPr lang="ru-RU" sz="2800" b="1" dirty="0"/>
              <a:t>Получить информацию:</a:t>
            </a:r>
          </a:p>
          <a:p>
            <a:pPr algn="just"/>
            <a:r>
              <a:rPr lang="ru-RU" sz="2800" dirty="0"/>
              <a:t>о </a:t>
            </a:r>
            <a:r>
              <a:rPr lang="ru-RU" sz="2800" b="1" dirty="0"/>
              <a:t>процессе </a:t>
            </a:r>
            <a:r>
              <a:rPr lang="ru-RU" sz="2800" dirty="0"/>
              <a:t>преподавания;</a:t>
            </a:r>
          </a:p>
          <a:p>
            <a:pPr algn="just"/>
            <a:r>
              <a:rPr lang="ru-RU" sz="2800" dirty="0"/>
              <a:t>о </a:t>
            </a:r>
            <a:r>
              <a:rPr lang="ru-RU" sz="2800" b="1" dirty="0"/>
              <a:t>процессе </a:t>
            </a:r>
            <a:r>
              <a:rPr lang="ru-RU" sz="2800" dirty="0"/>
              <a:t>учения;</a:t>
            </a:r>
          </a:p>
          <a:p>
            <a:pPr algn="just"/>
            <a:r>
              <a:rPr lang="ru-RU" sz="2800" dirty="0"/>
              <a:t>об индивидуальном </a:t>
            </a:r>
            <a:r>
              <a:rPr lang="ru-RU" sz="2800" b="1" dirty="0"/>
              <a:t>прогрессе</a:t>
            </a:r>
            <a:r>
              <a:rPr lang="ru-RU" sz="2800" dirty="0"/>
              <a:t> учащихся;</a:t>
            </a:r>
          </a:p>
          <a:p>
            <a:pPr algn="just"/>
            <a:r>
              <a:rPr lang="ru-RU" sz="2800" dirty="0"/>
              <a:t>об эффективности ООП</a:t>
            </a:r>
          </a:p>
        </p:txBody>
      </p:sp>
    </p:spTree>
    <p:extLst>
      <p:ext uri="{BB962C8B-B14F-4D97-AF65-F5344CB8AC3E}">
        <p14:creationId xmlns:p14="http://schemas.microsoft.com/office/powerpoint/2010/main" val="17673818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8424" y="1"/>
            <a:ext cx="7890080" cy="980728"/>
          </a:xfrm>
        </p:spPr>
        <p:txBody>
          <a:bodyPr>
            <a:noAutofit/>
          </a:bodyPr>
          <a:lstStyle/>
          <a:p>
            <a:r>
              <a:rPr lang="ru-RU" sz="2400" dirty="0"/>
              <a:t>Формирующее оценивание является не </a:t>
            </a:r>
            <a:r>
              <a:rPr lang="ru-RU" sz="2400" dirty="0" smtClean="0"/>
              <a:t>контролем</a:t>
            </a:r>
            <a:r>
              <a:rPr lang="ru-RU" sz="2400" dirty="0"/>
              <a:t>, </a:t>
            </a:r>
            <a:r>
              <a:rPr lang="ru-RU" sz="2400" dirty="0" smtClean="0"/>
              <a:t>а </a:t>
            </a:r>
            <a:r>
              <a:rPr lang="ru-RU" sz="2400" b="1" dirty="0" smtClean="0"/>
              <a:t>диагностикой</a:t>
            </a:r>
            <a:r>
              <a:rPr lang="ru-RU" sz="2400" dirty="0">
                <a:effectLst>
                  <a:outerShdw blurRad="38100" dist="38100" dir="2700000" algn="tl">
                    <a:srgbClr val="000000">
                      <a:alpha val="43137"/>
                    </a:srgbClr>
                  </a:outerShdw>
                </a:effectLst>
              </a:rPr>
              <a:t>!!!</a:t>
            </a:r>
            <a:r>
              <a:rPr lang="ru-RU" sz="2400" dirty="0"/>
              <a:t> И позволяет обеспечить обратную связь.</a:t>
            </a:r>
          </a:p>
        </p:txBody>
      </p:sp>
      <p:sp>
        <p:nvSpPr>
          <p:cNvPr id="3" name="Объект 2"/>
          <p:cNvSpPr>
            <a:spLocks noGrp="1"/>
          </p:cNvSpPr>
          <p:nvPr>
            <p:ph idx="1"/>
          </p:nvPr>
        </p:nvSpPr>
        <p:spPr>
          <a:xfrm>
            <a:off x="1115616" y="980728"/>
            <a:ext cx="7848872" cy="5544616"/>
          </a:xfrm>
        </p:spPr>
        <p:txBody>
          <a:bodyPr>
            <a:noAutofit/>
          </a:bodyPr>
          <a:lstStyle/>
          <a:p>
            <a:r>
              <a:rPr lang="ru-RU" sz="2400" dirty="0"/>
              <a:t>Обратная связь как основа формирующего оценивания- информирование учителем ученика о результатах оценивания и, наоборот, получение им от учеников информации об учебном процессе</a:t>
            </a:r>
            <a:r>
              <a:rPr lang="ru-RU" sz="2400" dirty="0" smtClean="0"/>
              <a:t>.</a:t>
            </a:r>
          </a:p>
          <a:p>
            <a:pPr marL="82296" indent="0">
              <a:buNone/>
            </a:pPr>
            <a:r>
              <a:rPr lang="ru-RU" sz="2400" b="1" dirty="0"/>
              <a:t>принципы оказания обратной связи:</a:t>
            </a:r>
          </a:p>
          <a:p>
            <a:pPr marL="82296" indent="0">
              <a:buNone/>
            </a:pPr>
            <a:r>
              <a:rPr lang="ru-RU" sz="2400" dirty="0"/>
              <a:t>1.	Показывать, что получилось хорошо (выделить в работе)</a:t>
            </a:r>
          </a:p>
          <a:p>
            <a:pPr marL="82296" indent="0">
              <a:buNone/>
            </a:pPr>
            <a:r>
              <a:rPr lang="ru-RU" sz="2400" dirty="0"/>
              <a:t>2.	 Указывать, что нуждается в улучшении (исправлении).</a:t>
            </a:r>
          </a:p>
          <a:p>
            <a:pPr marL="82296" indent="0">
              <a:buNone/>
            </a:pPr>
            <a:r>
              <a:rPr lang="ru-RU" sz="2400" dirty="0"/>
              <a:t>3.	 Давать рекомендации о необходимых исправлениях.</a:t>
            </a:r>
          </a:p>
          <a:p>
            <a:pPr marL="82296" indent="0">
              <a:buNone/>
            </a:pPr>
            <a:r>
              <a:rPr lang="ru-RU" sz="2400" dirty="0"/>
              <a:t>4.	Создавать возможность вносить исправления</a:t>
            </a:r>
            <a:r>
              <a:rPr lang="ru-RU" sz="2400" dirty="0" smtClean="0"/>
              <a:t>.(После </a:t>
            </a:r>
            <a:r>
              <a:rPr lang="ru-RU" sz="2400" dirty="0"/>
              <a:t>дачи рекомендации</a:t>
            </a:r>
            <a:r>
              <a:rPr lang="ru-RU" sz="2400" dirty="0" smtClean="0"/>
              <a:t>)</a:t>
            </a:r>
            <a:endParaRPr lang="ru-RU" sz="2400" dirty="0"/>
          </a:p>
        </p:txBody>
      </p:sp>
    </p:spTree>
    <p:extLst>
      <p:ext uri="{BB962C8B-B14F-4D97-AF65-F5344CB8AC3E}">
        <p14:creationId xmlns:p14="http://schemas.microsoft.com/office/powerpoint/2010/main" val="291992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Стратегии оценивания</a:t>
            </a:r>
            <a:endParaRPr lang="ru-RU" dirty="0"/>
          </a:p>
        </p:txBody>
      </p:sp>
      <p:sp>
        <p:nvSpPr>
          <p:cNvPr id="3" name="Содержимое 2"/>
          <p:cNvSpPr>
            <a:spLocks noGrp="1"/>
          </p:cNvSpPr>
          <p:nvPr>
            <p:ph idx="1"/>
          </p:nvPr>
        </p:nvSpPr>
        <p:spPr/>
        <p:txBody>
          <a:bodyPr>
            <a:normAutofit fontScale="92500" lnSpcReduction="20000"/>
          </a:bodyPr>
          <a:lstStyle/>
          <a:p>
            <a:pPr marL="0" indent="0" algn="just">
              <a:buNone/>
            </a:pPr>
            <a:r>
              <a:rPr lang="ru-RU" b="1" dirty="0" smtClean="0"/>
              <a:t>Стратегии оценивания — </a:t>
            </a:r>
            <a:r>
              <a:rPr lang="ru-RU" dirty="0" smtClean="0"/>
              <a:t>это методы, которые учитель использует для сбора информации об учебных достижениях учащихся. Для более эффективной оценки учащихся следует использовать различные стратегии и соответствующие инструменты. На разных этапах учебной деятельности используются разные стратегии оценивания. Применяя ту или иную стратегию оценивания, важно понимать, на что она нацелена, каких результатов мы добиваемся, как помогаем ученику размышлять о его успехах в учебе.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1"/>
            <a:ext cx="9144000" cy="2285992"/>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285998"/>
            <a:ext cx="9144000" cy="2071703"/>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4357693"/>
            <a:ext cx="9144000" cy="2500307"/>
          </a:xfrm>
          <a:prstGeom prst="rect">
            <a:avLst/>
          </a:prstGeom>
          <a:noFill/>
          <a:ln w="9525">
            <a:noFill/>
            <a:miter lim="800000"/>
            <a:headEnd/>
            <a:tailEnd/>
          </a:ln>
          <a:effectLst/>
        </p:spPr>
      </p:pic>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5_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223</Words>
  <Application>Microsoft Office PowerPoint</Application>
  <PresentationFormat>Экран (4:3)</PresentationFormat>
  <Paragraphs>28</Paragraphs>
  <Slides>6</Slides>
  <Notes>0</Notes>
  <HiddenSlides>0</HiddenSlides>
  <MMClips>0</MMClips>
  <ScaleCrop>false</ScaleCrop>
  <HeadingPairs>
    <vt:vector size="4" baseType="variant">
      <vt:variant>
        <vt:lpstr>Тема</vt:lpstr>
      </vt:variant>
      <vt:variant>
        <vt:i4>4</vt:i4>
      </vt:variant>
      <vt:variant>
        <vt:lpstr>Заголовки слайдов</vt:lpstr>
      </vt:variant>
      <vt:variant>
        <vt:i4>6</vt:i4>
      </vt:variant>
    </vt:vector>
  </HeadingPairs>
  <TitlesOfParts>
    <vt:vector size="10" baseType="lpstr">
      <vt:lpstr>Тема Office</vt:lpstr>
      <vt:lpstr>Солнцестояние</vt:lpstr>
      <vt:lpstr>1_Солнцестояние</vt:lpstr>
      <vt:lpstr>5_Солнцестояние</vt:lpstr>
      <vt:lpstr>Формирующее оценивание</vt:lpstr>
      <vt:lpstr>Принципы формирующего оценивания</vt:lpstr>
      <vt:lpstr>Функции оценивания</vt:lpstr>
      <vt:lpstr>Формирующее оценивание является не контролем, а диагностикой!!! И позволяет обеспечить обратную связь.</vt:lpstr>
      <vt:lpstr>Стратегии оценивания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Татьяна Копылова</cp:lastModifiedBy>
  <cp:revision>16</cp:revision>
  <dcterms:created xsi:type="dcterms:W3CDTF">2016-09-30T12:43:31Z</dcterms:created>
  <dcterms:modified xsi:type="dcterms:W3CDTF">2017-10-30T04:28:25Z</dcterms:modified>
</cp:coreProperties>
</file>