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61" r:id="rId3"/>
    <p:sldId id="262" r:id="rId4"/>
    <p:sldId id="263" r:id="rId5"/>
    <p:sldId id="279" r:id="rId6"/>
    <p:sldId id="259" r:id="rId7"/>
    <p:sldId id="280" r:id="rId8"/>
    <p:sldId id="281" r:id="rId9"/>
    <p:sldId id="264" r:id="rId10"/>
    <p:sldId id="28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5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7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E2FD-14DC-4A13-8858-8DEE714C4827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F1A12-99E6-40AB-B629-C14BB07FF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12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9D93-2674-469E-9AB1-5B6A5D01C1EF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D2702-0A2B-4AD8-B288-4CDEEF9EB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3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2702-0A2B-4AD8-B288-4CDEEF9EBC9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51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46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29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14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80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8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3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4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74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71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86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EEAC-89ED-4471-AF34-05F8C31E1523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F0BE-387E-41C1-991E-FC08365A0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5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rofnet@kimc.ms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8278688" cy="15121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008" y="1916832"/>
            <a:ext cx="8749480" cy="4680520"/>
          </a:xfrm>
        </p:spPr>
        <p:txBody>
          <a:bodyPr/>
          <a:lstStyle/>
          <a:p>
            <a:r>
              <a:rPr lang="ru-RU" sz="6600" b="1" dirty="0">
                <a:solidFill>
                  <a:schemeClr val="tx1"/>
                </a:solidFill>
                <a:latin typeface="Times New Roman"/>
                <a:ea typeface="Times New Roman"/>
              </a:rPr>
              <a:t>Внутренний мониторинг качества образования</a:t>
            </a:r>
            <a:endParaRPr lang="ru-RU" sz="6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r"/>
            <a:r>
              <a:rPr lang="ru-RU" sz="2000" b="1" dirty="0" smtClean="0"/>
              <a:t>   </a:t>
            </a:r>
            <a:r>
              <a:rPr lang="ru-RU" sz="2000" b="1" dirty="0" err="1" smtClean="0"/>
              <a:t>Гребенцова</a:t>
            </a:r>
            <a:r>
              <a:rPr lang="ru-RU" sz="2000" b="1" dirty="0" smtClean="0"/>
              <a:t> Галина Васильевна,</a:t>
            </a:r>
          </a:p>
          <a:p>
            <a:pPr algn="r"/>
            <a:r>
              <a:rPr lang="ru-RU" sz="2000" b="1" dirty="0" smtClean="0"/>
              <a:t>заместитель директора КИМЦ</a:t>
            </a:r>
          </a:p>
          <a:p>
            <a:pPr algn="r"/>
            <a:r>
              <a:rPr lang="en-US" sz="2000" dirty="0" smtClean="0">
                <a:hlinkClick r:id="rId2"/>
              </a:rPr>
              <a:t>profnet@kimc.ms.ru</a:t>
            </a:r>
            <a:endParaRPr lang="en-US" sz="2000" dirty="0" smtClean="0"/>
          </a:p>
          <a:p>
            <a:pPr algn="r"/>
            <a:r>
              <a:rPr lang="en-US" sz="2000" dirty="0" smtClean="0"/>
              <a:t>268-73-72</a:t>
            </a:r>
            <a:endParaRPr lang="en-US" sz="2000" dirty="0"/>
          </a:p>
          <a:p>
            <a:endParaRPr lang="ru-RU" sz="2000" dirty="0"/>
          </a:p>
        </p:txBody>
      </p:sp>
      <p:pic>
        <p:nvPicPr>
          <p:cNvPr id="1026" name="Picture 2" descr="C:\Users\profnet\Desktop\kimc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21488" cy="181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3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ahoma"/>
                <a:ea typeface="+mn-ea"/>
                <a:cs typeface="+mn-cs"/>
              </a:rPr>
              <a:t>Позиции школьного мониторинга качества образования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Tahoma"/>
              </a:rPr>
              <a:t>Временные </a:t>
            </a:r>
            <a:r>
              <a:rPr lang="ru-RU" sz="3600" dirty="0">
                <a:solidFill>
                  <a:srgbClr val="000000"/>
                </a:solidFill>
                <a:latin typeface="Tahoma"/>
              </a:rPr>
              <a:t>рамки (учебная четверть, полугодие, учебный год</a:t>
            </a:r>
            <a:r>
              <a:rPr lang="ru-RU" sz="3600" dirty="0" smtClean="0">
                <a:solidFill>
                  <a:srgbClr val="000000"/>
                </a:solidFill>
                <a:latin typeface="Tahoma"/>
              </a:rPr>
              <a:t>).</a:t>
            </a:r>
          </a:p>
          <a:p>
            <a:pPr marL="0" indent="0">
              <a:buNone/>
            </a:pPr>
            <a:endParaRPr lang="ru-RU" sz="3600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Tahoma"/>
              </a:rPr>
              <a:t>Циклы </a:t>
            </a:r>
            <a:r>
              <a:rPr lang="ru-RU" sz="3600" dirty="0">
                <a:solidFill>
                  <a:srgbClr val="000000"/>
                </a:solidFill>
                <a:latin typeface="Tahoma"/>
              </a:rPr>
              <a:t>образовательной концепции и программы развития</a:t>
            </a:r>
            <a:r>
              <a:rPr lang="ru-RU" sz="3600" dirty="0" smtClean="0">
                <a:solidFill>
                  <a:srgbClr val="000000"/>
                </a:solidFill>
                <a:latin typeface="Tahoma"/>
              </a:rPr>
              <a:t>.</a:t>
            </a:r>
          </a:p>
          <a:p>
            <a:pPr marL="0" indent="0">
              <a:buNone/>
            </a:pPr>
            <a:endParaRPr lang="ru-RU" sz="3600" dirty="0" smtClean="0">
              <a:solidFill>
                <a:srgbClr val="000000"/>
              </a:solidFill>
              <a:latin typeface="Tahoma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Tahoma"/>
              </a:rPr>
              <a:t>Основные </a:t>
            </a:r>
            <a:r>
              <a:rPr lang="ru-RU" sz="3600" dirty="0">
                <a:solidFill>
                  <a:srgbClr val="000000"/>
                </a:solidFill>
                <a:latin typeface="Tahoma"/>
              </a:rPr>
              <a:t>этапы школьного образования (начальная, основная, средняя школа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144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08012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444444"/>
                </a:solidFill>
                <a:latin typeface="Open Sans"/>
                <a:ea typeface="+mn-ea"/>
                <a:cs typeface="+mn-cs"/>
              </a:rPr>
              <a:t>сформулировать цель мониторинга качества образования в школе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7000" b="1" dirty="0" smtClean="0">
                <a:solidFill>
                  <a:srgbClr val="444444"/>
                </a:solidFill>
                <a:latin typeface="Open Sans"/>
              </a:rPr>
              <a:t>Ответить на вопросы:</a:t>
            </a:r>
          </a:p>
          <a:p>
            <a:r>
              <a:rPr lang="ru-RU" sz="7000" dirty="0" smtClean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70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именно мы понимаем под качеством современного образования ? </a:t>
            </a:r>
            <a:endParaRPr lang="ru-RU" sz="7000" dirty="0" smtClean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чем мы будем собирать информацию ? Как мы будем собирать информацию ? </a:t>
            </a:r>
            <a:endParaRPr lang="ru-RU" sz="7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Каким 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образом мы будем ее обрабатывать ? </a:t>
            </a:r>
            <a:endParaRPr lang="ru-RU" sz="7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помощью каких методов мы будем </a:t>
            </a:r>
            <a:r>
              <a:rPr 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ее</a:t>
            </a:r>
          </a:p>
          <a:p>
            <a:pPr marL="0" indent="0">
              <a:buNone/>
            </a:pPr>
            <a:r>
              <a:rPr 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анализировать ? </a:t>
            </a:r>
            <a:endParaRPr lang="ru-RU" sz="7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Какую 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информацию и каким образом мы будем хранить ? </a:t>
            </a:r>
            <a:endParaRPr lang="ru-RU" sz="7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Кого 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и каким образом мы будем информировать о результатах мониторинга ? </a:t>
            </a:r>
            <a:endParaRPr lang="ru-RU" sz="7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мы будем работать дальше ? </a:t>
            </a:r>
          </a:p>
        </p:txBody>
      </p:sp>
    </p:spTree>
    <p:extLst>
      <p:ext uri="{BB962C8B-B14F-4D97-AF65-F5344CB8AC3E}">
        <p14:creationId xmlns:p14="http://schemas.microsoft.com/office/powerpoint/2010/main" val="268065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Выбор объектов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условий </a:t>
            </a:r>
            <a:r>
              <a:rPr lang="ru-RU" sz="4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4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lvl="0">
              <a:buFont typeface="Arial"/>
              <a:buChar char="•"/>
            </a:pP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образовательного процесса;</a:t>
            </a:r>
          </a:p>
          <a:p>
            <a:pPr lvl="0">
              <a:buFont typeface="Arial"/>
              <a:buChar char="•"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управления;</a:t>
            </a:r>
          </a:p>
          <a:p>
            <a:pPr lvl="0">
              <a:buFont typeface="Arial"/>
              <a:buChar char="•"/>
            </a:pP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результатов;</a:t>
            </a:r>
          </a:p>
          <a:p>
            <a:pPr lvl="0">
              <a:buFont typeface="Arial"/>
              <a:buChar char="•"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 т.д.</a:t>
            </a:r>
            <a:endParaRPr lang="ru-RU" sz="4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 </a:t>
            </a:r>
            <a:r>
              <a:rPr lang="ru-RU" sz="4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образовательных результатов</a:t>
            </a:r>
            <a:r>
              <a:rPr lang="ru-RU" sz="3600" dirty="0">
                <a:solidFill>
                  <a:srgbClr val="444444"/>
                </a:solidFill>
                <a:latin typeface="Open Sans"/>
              </a:rPr>
              <a:t>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7608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Критерии, параметры, индикаторы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444444"/>
                </a:solidFill>
                <a:latin typeface="Open Sans"/>
              </a:rPr>
              <a:t>Критерий </a:t>
            </a:r>
            <a:r>
              <a:rPr lang="ru-RU" sz="3600" b="1" dirty="0">
                <a:solidFill>
                  <a:srgbClr val="444444"/>
                </a:solidFill>
                <a:latin typeface="Open Sans"/>
              </a:rPr>
              <a:t>(от гр. </a:t>
            </a:r>
            <a:r>
              <a:rPr lang="ru-RU" sz="3600" b="1" dirty="0" err="1">
                <a:solidFill>
                  <a:srgbClr val="444444"/>
                </a:solidFill>
                <a:latin typeface="Open Sans"/>
              </a:rPr>
              <a:t>kriteriori</a:t>
            </a:r>
            <a:r>
              <a:rPr lang="ru-RU" sz="3600" b="1" dirty="0">
                <a:solidFill>
                  <a:srgbClr val="444444"/>
                </a:solidFill>
                <a:latin typeface="Open Sans"/>
              </a:rPr>
              <a:t> - средство для суждения) -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обобщенная характеристика объекта;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b="1" dirty="0" smtClean="0">
                <a:solidFill>
                  <a:srgbClr val="444444"/>
                </a:solidFill>
                <a:latin typeface="Open Sans"/>
              </a:rPr>
              <a:t>Параметр-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уточняющая характеристика критерия;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b="1" dirty="0" smtClean="0">
                <a:solidFill>
                  <a:srgbClr val="444444"/>
                </a:solidFill>
                <a:latin typeface="Open Sans"/>
              </a:rPr>
              <a:t>Показатель </a:t>
            </a:r>
            <a:r>
              <a:rPr lang="ru-RU" b="1" dirty="0">
                <a:solidFill>
                  <a:srgbClr val="444444"/>
                </a:solidFill>
                <a:latin typeface="Open Sans"/>
              </a:rPr>
              <a:t>-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это количественное измерение критерия;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b="1" dirty="0" smtClean="0">
                <a:solidFill>
                  <a:srgbClr val="444444"/>
                </a:solidFill>
                <a:latin typeface="Open Sans"/>
              </a:rPr>
              <a:t>Индикатор-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число, выражающее степень проявления свойства объекта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353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08012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444444"/>
                </a:solidFill>
                <a:latin typeface="Open Sans"/>
                <a:ea typeface="+mn-ea"/>
                <a:cs typeface="+mn-cs"/>
              </a:rPr>
              <a:t>Критерии и показатели оценки объектов школьного </a:t>
            </a:r>
            <a:r>
              <a:rPr lang="ru-RU" sz="3200" b="1" dirty="0" smtClean="0">
                <a:solidFill>
                  <a:srgbClr val="444444"/>
                </a:solidFill>
                <a:latin typeface="Open Sans"/>
                <a:ea typeface="+mn-ea"/>
                <a:cs typeface="+mn-cs"/>
              </a:rPr>
              <a:t>мониторинга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b="1" dirty="0">
                <a:solidFill>
                  <a:srgbClr val="444444"/>
                </a:solidFill>
                <a:latin typeface="Open Sans"/>
              </a:rPr>
              <a:t>Критерий </a:t>
            </a:r>
            <a:r>
              <a:rPr lang="ru-RU" dirty="0" smtClean="0">
                <a:solidFill>
                  <a:srgbClr val="444444"/>
                </a:solidFill>
                <a:latin typeface="Open Sans"/>
              </a:rPr>
              <a:t>-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признак, на основании которого производится оценка, определение или классификация чего - либо </a:t>
            </a:r>
            <a:r>
              <a:rPr lang="ru-RU" dirty="0" smtClean="0">
                <a:solidFill>
                  <a:srgbClr val="444444"/>
                </a:solidFill>
                <a:latin typeface="Open Sans"/>
              </a:rPr>
              <a:t>;</a:t>
            </a: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критерий - это мерило суждения, оценки. Критерий указывает на наличие того или иного свойства у объекта, явления или </a:t>
            </a:r>
            <a:r>
              <a:rPr lang="ru-RU" dirty="0" smtClean="0">
                <a:solidFill>
                  <a:srgbClr val="444444"/>
                </a:solidFill>
                <a:latin typeface="Open Sans"/>
              </a:rPr>
              <a:t>процесса.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u="sng" dirty="0">
                <a:solidFill>
                  <a:srgbClr val="444444"/>
                </a:solidFill>
                <a:latin typeface="Open Sans"/>
              </a:rPr>
              <a:t>критерий должен позволять производить измерение. 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565079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080120"/>
          </a:xfrm>
        </p:spPr>
        <p:txBody>
          <a:bodyPr/>
          <a:lstStyle/>
          <a:p>
            <a:r>
              <a:rPr lang="ru-RU" sz="3000" b="1" dirty="0">
                <a:solidFill>
                  <a:srgbClr val="444444"/>
                </a:solidFill>
                <a:latin typeface="Open Sans"/>
                <a:ea typeface="+mn-ea"/>
                <a:cs typeface="+mn-cs"/>
              </a:rPr>
              <a:t>Критерии и показатели оценки объектов школьного </a:t>
            </a:r>
            <a:r>
              <a:rPr lang="ru-RU" sz="3000" b="1" dirty="0" smtClean="0">
                <a:solidFill>
                  <a:srgbClr val="444444"/>
                </a:solidFill>
                <a:latin typeface="Open Sans"/>
                <a:ea typeface="+mn-ea"/>
                <a:cs typeface="+mn-cs"/>
              </a:rPr>
              <a:t>мониторинга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rgbClr val="444444"/>
                </a:solidFill>
                <a:latin typeface="Open Sans"/>
              </a:rPr>
              <a:t> </a:t>
            </a:r>
            <a:r>
              <a:rPr lang="ru-RU" sz="3600" dirty="0" smtClean="0">
                <a:solidFill>
                  <a:srgbClr val="444444"/>
                </a:solidFill>
                <a:latin typeface="Open Sans"/>
              </a:rPr>
              <a:t>каждый </a:t>
            </a:r>
            <a:r>
              <a:rPr lang="ru-RU" sz="3600" dirty="0">
                <a:solidFill>
                  <a:srgbClr val="444444"/>
                </a:solidFill>
                <a:latin typeface="Open Sans"/>
              </a:rPr>
              <a:t>объект мониторинга может иметь </a:t>
            </a:r>
            <a:r>
              <a:rPr lang="ru-RU" sz="3600" u="sng" dirty="0">
                <a:solidFill>
                  <a:srgbClr val="444444"/>
                </a:solidFill>
                <a:latin typeface="Open Sans"/>
              </a:rPr>
              <a:t>один</a:t>
            </a:r>
            <a:r>
              <a:rPr lang="ru-RU" sz="3600" dirty="0">
                <a:solidFill>
                  <a:srgbClr val="444444"/>
                </a:solidFill>
                <a:latin typeface="Open Sans"/>
              </a:rPr>
              <a:t> или </a:t>
            </a:r>
            <a:r>
              <a:rPr lang="ru-RU" sz="3600" u="sng" dirty="0">
                <a:solidFill>
                  <a:srgbClr val="444444"/>
                </a:solidFill>
                <a:latin typeface="Open Sans"/>
              </a:rPr>
              <a:t>несколько критериев</a:t>
            </a:r>
            <a:r>
              <a:rPr lang="ru-RU" sz="3600" dirty="0">
                <a:solidFill>
                  <a:srgbClr val="444444"/>
                </a:solidFill>
                <a:latin typeface="Open Sans"/>
              </a:rPr>
              <a:t>, по которым составляется суждение о развитии этого объекта, </a:t>
            </a:r>
            <a:endParaRPr lang="ru-RU" sz="3600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sz="3600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sz="3600" dirty="0">
                <a:solidFill>
                  <a:srgbClr val="444444"/>
                </a:solidFill>
                <a:latin typeface="Open Sans"/>
              </a:rPr>
              <a:t>каждый критерий, в свою очередь, может быть охарактеризован определенным набором показат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елей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513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444444"/>
                </a:solidFill>
                <a:latin typeface="Open Sans"/>
                <a:ea typeface="+mn-ea"/>
                <a:cs typeface="+mn-cs"/>
              </a:rPr>
              <a:t>Например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0748"/>
            <a:ext cx="8856984" cy="568863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444444"/>
                </a:solidFill>
                <a:latin typeface="Open Sans"/>
              </a:rPr>
              <a:t>Объект мониторинга</a:t>
            </a:r>
            <a:endParaRPr lang="ru-RU" b="1" dirty="0" smtClean="0">
              <a:solidFill>
                <a:srgbClr val="444444"/>
              </a:solidFill>
              <a:latin typeface="Open Sans"/>
            </a:endParaRPr>
          </a:p>
          <a:p>
            <a:endParaRPr lang="ru-RU" dirty="0">
              <a:solidFill>
                <a:srgbClr val="444444"/>
              </a:solidFill>
              <a:latin typeface="Open Sans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algn="ctr"/>
            <a:r>
              <a:rPr lang="ru-RU" sz="4000" b="1" dirty="0" smtClean="0"/>
              <a:t>Критерии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557434" y="1628800"/>
            <a:ext cx="625492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Образовательные результаты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3278" y="4293096"/>
            <a:ext cx="280831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Предметные результаты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4293096"/>
            <a:ext cx="2952328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Метапредметные</a:t>
            </a:r>
            <a:r>
              <a:rPr lang="ru-RU" sz="3600" dirty="0" smtClean="0"/>
              <a:t> результаты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4293096"/>
            <a:ext cx="273630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Личностные результаты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744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 smtClean="0"/>
              <a:t>Статистические индикаторы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444444"/>
                </a:solidFill>
                <a:latin typeface="Open Sans"/>
              </a:rPr>
              <a:t>- количественные </a:t>
            </a:r>
            <a:r>
              <a:rPr lang="ru-RU" sz="4000" dirty="0">
                <a:solidFill>
                  <a:srgbClr val="444444"/>
                </a:solidFill>
                <a:latin typeface="Open Sans"/>
              </a:rPr>
              <a:t>характеристики отдельных свойств изучаемого объекта ( явления, процесса ), в совокупности отражающие качественное состояние объекта, не доступное непосредственному наблюдению и измерению. 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3382963"/>
            <a:ext cx="666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887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7200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444444"/>
                </a:solidFill>
                <a:latin typeface="Open Sans"/>
                <a:ea typeface="+mn-ea"/>
                <a:cs typeface="+mn-cs"/>
              </a:rPr>
              <a:t>например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1744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44444"/>
                </a:solidFill>
                <a:latin typeface="Open Sans"/>
              </a:rPr>
              <a:t>доля </a:t>
            </a:r>
            <a:r>
              <a:rPr lang="ru-RU" sz="2800" b="1" dirty="0">
                <a:solidFill>
                  <a:srgbClr val="444444"/>
                </a:solidFill>
                <a:latin typeface="Open Sans"/>
              </a:rPr>
              <a:t>учащихся, успешно завершивших обучение в начальной школе ; </a:t>
            </a:r>
            <a:endParaRPr lang="ru-RU" sz="2800" b="1" dirty="0" smtClean="0">
              <a:solidFill>
                <a:srgbClr val="444444"/>
              </a:solidFill>
              <a:latin typeface="Open Sans"/>
            </a:endParaRPr>
          </a:p>
          <a:p>
            <a:pPr marL="0" indent="0">
              <a:buNone/>
            </a:pPr>
            <a:r>
              <a:rPr lang="ru-RU" sz="2800" b="1" i="1" u="sng" dirty="0" smtClean="0">
                <a:solidFill>
                  <a:srgbClr val="444444"/>
                </a:solidFill>
                <a:latin typeface="Open Sans"/>
              </a:rPr>
              <a:t>индикатор </a:t>
            </a:r>
            <a:r>
              <a:rPr lang="ru-RU" sz="2800" b="1" i="1" u="sng" dirty="0">
                <a:solidFill>
                  <a:srgbClr val="444444"/>
                </a:solidFill>
                <a:latin typeface="Open Sans"/>
              </a:rPr>
              <a:t>грамотности и умения считать : </a:t>
            </a:r>
            <a:endParaRPr lang="ru-RU" sz="2800" b="1" i="1" u="sng" dirty="0" smtClean="0">
              <a:solidFill>
                <a:srgbClr val="444444"/>
              </a:solidFill>
              <a:latin typeface="Open Sans"/>
            </a:endParaRPr>
          </a:p>
          <a:p>
            <a:pPr marL="0" indent="0">
              <a:buNone/>
            </a:pPr>
            <a:endParaRPr lang="ru-RU" sz="2800" b="1" i="1" u="sng" dirty="0">
              <a:solidFill>
                <a:srgbClr val="444444"/>
              </a:solidFill>
              <a:latin typeface="Open Sans"/>
            </a:endParaRPr>
          </a:p>
          <a:p>
            <a:pPr marL="0" indent="0">
              <a:buNone/>
            </a:pPr>
            <a:endParaRPr lang="ru-RU" b="1" i="1" u="sng" dirty="0" smtClean="0">
              <a:solidFill>
                <a:srgbClr val="444444"/>
              </a:solidFill>
              <a:latin typeface="Open Sans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780928"/>
            <a:ext cx="2664296" cy="392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% </a:t>
            </a:r>
            <a:r>
              <a:rPr lang="ru-RU" sz="3200" dirty="0" smtClean="0"/>
              <a:t>обучающихся прошедших </a:t>
            </a:r>
            <a:r>
              <a:rPr lang="ru-RU" sz="3200" dirty="0"/>
              <a:t>тест на умение читать и считать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68143" y="2780928"/>
            <a:ext cx="2664297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% обучающихся, </a:t>
            </a:r>
            <a:r>
              <a:rPr lang="ru-RU" sz="3200" dirty="0"/>
              <a:t>чьи </a:t>
            </a:r>
            <a:r>
              <a:rPr lang="ru-RU" sz="3200" dirty="0" smtClean="0"/>
              <a:t>результаты теста</a:t>
            </a:r>
            <a:r>
              <a:rPr lang="ru-RU" sz="3200" dirty="0">
                <a:solidFill>
                  <a:srgbClr val="444444"/>
                </a:solidFill>
                <a:latin typeface="Open Sans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Open Sans"/>
              </a:rPr>
              <a:t>PISA</a:t>
            </a:r>
            <a:r>
              <a:rPr lang="ru-RU" sz="3200" dirty="0" smtClean="0">
                <a:solidFill>
                  <a:schemeClr val="bg1"/>
                </a:solidFill>
                <a:latin typeface="Open Sans"/>
              </a:rPr>
              <a:t> превышают 400 ба</a:t>
            </a:r>
            <a:r>
              <a:rPr lang="ru-RU" sz="2800" dirty="0" smtClean="0">
                <a:solidFill>
                  <a:schemeClr val="bg1"/>
                </a:solidFill>
                <a:latin typeface="Open Sans"/>
              </a:rPr>
              <a:t>ллов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780928"/>
            <a:ext cx="2448272" cy="392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доля преподавателей начальной школы, имеющих необходимое академическое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4139517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Методы сбора информации об объектах мониторинга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Наблюдение; </a:t>
            </a:r>
          </a:p>
          <a:p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Собеседование;</a:t>
            </a:r>
          </a:p>
          <a:p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sz="4800" dirty="0">
                <a:solidFill>
                  <a:srgbClr val="444444"/>
                </a:solidFill>
                <a:latin typeface="Open Sans"/>
              </a:rPr>
              <a:t>Анализ </a:t>
            </a:r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документов; </a:t>
            </a:r>
          </a:p>
          <a:p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Диагностические работы;</a:t>
            </a:r>
          </a:p>
          <a:p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 Интервьюирование;</a:t>
            </a:r>
            <a:r>
              <a:rPr lang="ru-RU" sz="4800" dirty="0">
                <a:solidFill>
                  <a:srgbClr val="444444"/>
                </a:solidFill>
                <a:latin typeface="Open Sans"/>
              </a:rPr>
              <a:t> </a:t>
            </a:r>
            <a:endParaRPr lang="ru-RU" sz="4800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sz="4800" dirty="0" smtClean="0">
                <a:solidFill>
                  <a:srgbClr val="444444"/>
                </a:solidFill>
                <a:latin typeface="Open Sans"/>
              </a:rPr>
              <a:t>И т.д.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9926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txBody>
          <a:bodyPr>
            <a:normAutofit/>
          </a:bodyPr>
          <a:lstStyle/>
          <a:p>
            <a:r>
              <a:rPr lang="ru-RU" b="1" dirty="0" smtClean="0"/>
              <a:t>МОНИТОРИНГ В ОБРАЗОВАНИИ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444444"/>
                </a:solidFill>
                <a:latin typeface="Open Sans"/>
              </a:rPr>
              <a:t>Мониторинг </a:t>
            </a:r>
            <a:r>
              <a:rPr lang="ru-RU" sz="4400" b="1" dirty="0">
                <a:solidFill>
                  <a:srgbClr val="444444"/>
                </a:solidFill>
                <a:latin typeface="Open Sans"/>
              </a:rPr>
              <a:t>качества образования</a:t>
            </a:r>
            <a:r>
              <a:rPr lang="ru-RU" sz="4400" dirty="0">
                <a:solidFill>
                  <a:srgbClr val="444444"/>
                </a:solidFill>
                <a:latin typeface="Open Sans"/>
              </a:rPr>
              <a:t> – это </a:t>
            </a:r>
            <a:r>
              <a:rPr lang="ru-RU" sz="4400" u="sng" dirty="0">
                <a:solidFill>
                  <a:srgbClr val="C00000"/>
                </a:solidFill>
                <a:latin typeface="Open Sans"/>
              </a:rPr>
              <a:t>система сбора, обработки, хранения и распространение достоверной информации о качестве </a:t>
            </a:r>
            <a:r>
              <a:rPr lang="ru-RU" sz="4400" dirty="0">
                <a:solidFill>
                  <a:srgbClr val="444444"/>
                </a:solidFill>
                <a:latin typeface="Open Sans"/>
              </a:rPr>
              <a:t>образовательных результатов, усло</a:t>
            </a:r>
            <a:r>
              <a:rPr lang="ru-RU" sz="4400" dirty="0">
                <a:latin typeface="Open Sans"/>
              </a:rPr>
              <a:t>в</a:t>
            </a:r>
            <a:r>
              <a:rPr lang="ru-RU" sz="4400" dirty="0">
                <a:solidFill>
                  <a:srgbClr val="444444"/>
                </a:solidFill>
                <a:latin typeface="Open Sans"/>
              </a:rPr>
              <a:t>ий и оценок </a:t>
            </a:r>
            <a:r>
              <a:rPr lang="ru-RU" sz="4400" dirty="0" smtClean="0">
                <a:solidFill>
                  <a:srgbClr val="444444"/>
                </a:solidFill>
                <a:latin typeface="Open Sans"/>
              </a:rPr>
              <a:t>достижений.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444444"/>
                </a:solidFill>
                <a:latin typeface="Open Sans"/>
              </a:rPr>
              <a:t>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6752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9"/>
          <p:cNvSpPr>
            <a:spLocks noChangeArrowheads="1"/>
          </p:cNvSpPr>
          <p:nvPr/>
        </p:nvSpPr>
        <p:spPr bwMode="auto">
          <a:xfrm>
            <a:off x="3643313" y="3071813"/>
            <a:ext cx="1547812" cy="914400"/>
          </a:xfrm>
          <a:prstGeom prst="flowChartAlternateProcess">
            <a:avLst/>
          </a:prstGeom>
          <a:solidFill>
            <a:srgbClr val="C0504D"/>
          </a:solidFill>
          <a:ln w="127000" cmpd="dbl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altLang="ru-RU" sz="1600" b="1" i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Мониторинг качества  обучения</a:t>
            </a:r>
            <a:endParaRPr lang="ru-RU" altLang="ru-RU" sz="16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1000125" y="1643063"/>
            <a:ext cx="1943100" cy="914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Входной контроль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6500813" y="3357563"/>
            <a:ext cx="1785937" cy="914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Контроль   на выходе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081" name="Oval 1"/>
          <p:cNvSpPr>
            <a:spLocks noChangeArrowheads="1"/>
          </p:cNvSpPr>
          <p:nvPr/>
        </p:nvSpPr>
        <p:spPr bwMode="auto">
          <a:xfrm>
            <a:off x="4857750" y="5286375"/>
            <a:ext cx="2714625" cy="914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Промежуточный контроль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1643063" y="5143500"/>
            <a:ext cx="2286000" cy="914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Полугодовые к/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работы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500063" y="3286125"/>
            <a:ext cx="1800225" cy="914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Рубежный контроль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3500438" y="642938"/>
            <a:ext cx="2000250" cy="98583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Ежемесячные срезы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5929313" y="1857375"/>
            <a:ext cx="2428875" cy="990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Административные контрольные работы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418" name="AutoShape 8"/>
          <p:cNvSpPr>
            <a:spLocks noChangeArrowheads="1"/>
          </p:cNvSpPr>
          <p:nvPr/>
        </p:nvSpPr>
        <p:spPr bwMode="auto">
          <a:xfrm rot="7171794">
            <a:off x="2866231" y="2448719"/>
            <a:ext cx="627063" cy="714375"/>
          </a:xfrm>
          <a:prstGeom prst="downArrow">
            <a:avLst>
              <a:gd name="adj1" fmla="val 50000"/>
              <a:gd name="adj2" fmla="val 28481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9" name="AutoShape 7"/>
          <p:cNvSpPr>
            <a:spLocks noChangeArrowheads="1"/>
          </p:cNvSpPr>
          <p:nvPr/>
        </p:nvSpPr>
        <p:spPr bwMode="auto">
          <a:xfrm rot="5400000">
            <a:off x="2600325" y="3400425"/>
            <a:ext cx="657225" cy="714375"/>
          </a:xfrm>
          <a:prstGeom prst="downArrow">
            <a:avLst>
              <a:gd name="adj1" fmla="val 50000"/>
              <a:gd name="adj2" fmla="val 27174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0" name="AutoShape 6"/>
          <p:cNvSpPr>
            <a:spLocks noChangeArrowheads="1"/>
          </p:cNvSpPr>
          <p:nvPr/>
        </p:nvSpPr>
        <p:spPr bwMode="auto">
          <a:xfrm rot="10800000">
            <a:off x="4214813" y="1857375"/>
            <a:ext cx="581025" cy="714375"/>
          </a:xfrm>
          <a:prstGeom prst="downArrow">
            <a:avLst>
              <a:gd name="adj1" fmla="val 50000"/>
              <a:gd name="adj2" fmla="val 30738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1" name="AutoShape 5"/>
          <p:cNvSpPr>
            <a:spLocks noChangeArrowheads="1"/>
          </p:cNvSpPr>
          <p:nvPr/>
        </p:nvSpPr>
        <p:spPr bwMode="auto">
          <a:xfrm rot="-7848564">
            <a:off x="5309395" y="2532856"/>
            <a:ext cx="601662" cy="714375"/>
          </a:xfrm>
          <a:prstGeom prst="downArrow">
            <a:avLst>
              <a:gd name="adj1" fmla="val 50000"/>
              <a:gd name="adj2" fmla="val 29683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2" name="AutoShape 4"/>
          <p:cNvSpPr>
            <a:spLocks noChangeArrowheads="1"/>
          </p:cNvSpPr>
          <p:nvPr/>
        </p:nvSpPr>
        <p:spPr bwMode="auto">
          <a:xfrm rot="1092240">
            <a:off x="3381375" y="4298950"/>
            <a:ext cx="657225" cy="714375"/>
          </a:xfrm>
          <a:prstGeom prst="downArrow">
            <a:avLst>
              <a:gd name="adj1" fmla="val 50000"/>
              <a:gd name="adj2" fmla="val 27174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3" name="AutoShape 3"/>
          <p:cNvSpPr>
            <a:spLocks noChangeArrowheads="1"/>
          </p:cNvSpPr>
          <p:nvPr/>
        </p:nvSpPr>
        <p:spPr bwMode="auto">
          <a:xfrm rot="-5400000">
            <a:off x="5529263" y="3471863"/>
            <a:ext cx="657225" cy="714375"/>
          </a:xfrm>
          <a:prstGeom prst="downArrow">
            <a:avLst>
              <a:gd name="adj1" fmla="val 50000"/>
              <a:gd name="adj2" fmla="val 27174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4" name="AutoShape 2"/>
          <p:cNvSpPr>
            <a:spLocks noChangeArrowheads="1"/>
          </p:cNvSpPr>
          <p:nvPr/>
        </p:nvSpPr>
        <p:spPr bwMode="auto">
          <a:xfrm rot="-1954329">
            <a:off x="4784725" y="4406900"/>
            <a:ext cx="657225" cy="714375"/>
          </a:xfrm>
          <a:prstGeom prst="downArrow">
            <a:avLst>
              <a:gd name="adj1" fmla="val 50000"/>
              <a:gd name="adj2" fmla="val 27174"/>
            </a:avLst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26" name="Rectangle 2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343150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2343150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2343150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2343150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2343150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3150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3150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3150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3150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endParaRPr lang="ru-RU" alt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alt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lang="ru-RU" altLang="ru-RU" sz="1100" dirty="0">
              <a:ea typeface="Calibri" pitchFamily="34" charset="0"/>
              <a:cs typeface="Times New Roman" pitchFamily="18" charset="0"/>
            </a:endParaRPr>
          </a:p>
          <a:p>
            <a:endParaRPr lang="ru-RU" altLang="ru-RU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1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9600" dirty="0" smtClean="0"/>
              <a:t>СПАСИБО ЗА ВНИМАНИЕ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7706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008112"/>
          </a:xfrm>
        </p:spPr>
        <p:txBody>
          <a:bodyPr/>
          <a:lstStyle/>
          <a:p>
            <a:r>
              <a:rPr lang="ru-RU" b="1" dirty="0" smtClean="0"/>
              <a:t>НАЗНАЧЕНИЕ МОНИТОРИНГА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4200" dirty="0"/>
              <a:t>Мониторинг проводится в тех случаях, когда необходимо получение достоверной информации о состоянии и деятельности системы</a:t>
            </a:r>
            <a:r>
              <a:rPr lang="ru-RU" sz="4200" dirty="0" smtClean="0"/>
              <a:t>.</a:t>
            </a:r>
          </a:p>
          <a:p>
            <a:r>
              <a:rPr lang="ru-RU" sz="3800" dirty="0" smtClean="0"/>
              <a:t> </a:t>
            </a:r>
            <a:r>
              <a:rPr lang="ru-RU" sz="3800" dirty="0"/>
              <a:t>Полезность информации, полученной в ходе мониторинга, приобретает чрезвычайное значение с двух позиций :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с точки </a:t>
            </a:r>
            <a:r>
              <a:rPr lang="ru-RU" sz="3800" dirty="0"/>
              <a:t>зрения потребностей управления ( на разных уровнях системы )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с </a:t>
            </a:r>
            <a:r>
              <a:rPr lang="ru-RU" sz="3800" dirty="0"/>
              <a:t>точки зрения потребителей информации - педагогов, учащихся, родителей, социума в цело</a:t>
            </a:r>
            <a:r>
              <a:rPr lang="ru-RU" dirty="0"/>
              <a:t>м </a:t>
            </a:r>
          </a:p>
        </p:txBody>
      </p:sp>
    </p:spTree>
    <p:extLst>
      <p:ext uri="{BB962C8B-B14F-4D97-AF65-F5344CB8AC3E}">
        <p14:creationId xmlns:p14="http://schemas.microsoft.com/office/powerpoint/2010/main" val="62485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ВИДЫ МОНИТОРИНГА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6021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Шишов С. Е. </a:t>
            </a:r>
            <a:r>
              <a:rPr lang="ru-RU" b="1" dirty="0" smtClean="0"/>
              <a:t>;  </a:t>
            </a:r>
            <a:r>
              <a:rPr lang="ru-RU" b="1" dirty="0" err="1"/>
              <a:t>Кальней</a:t>
            </a:r>
            <a:r>
              <a:rPr lang="ru-RU" b="1" dirty="0"/>
              <a:t> В. А. </a:t>
            </a:r>
            <a:endParaRPr lang="ru-RU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dirty="0"/>
              <a:t>по масштабу целей </a:t>
            </a:r>
            <a:r>
              <a:rPr lang="ru-RU" b="1" i="1" dirty="0" smtClean="0"/>
              <a:t>образования                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( </a:t>
            </a:r>
            <a:r>
              <a:rPr lang="ru-RU" dirty="0">
                <a:solidFill>
                  <a:srgbClr val="C00000"/>
                </a:solidFill>
              </a:rPr>
              <a:t>стратегический, тактический, оперативный </a:t>
            </a:r>
            <a:r>
              <a:rPr lang="ru-RU" dirty="0" smtClean="0">
                <a:solidFill>
                  <a:srgbClr val="C00000"/>
                </a:solidFill>
              </a:rPr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 </a:t>
            </a:r>
            <a:r>
              <a:rPr lang="ru-RU" b="1" dirty="0"/>
              <a:t>по этапам обучения </a:t>
            </a:r>
            <a:r>
              <a:rPr lang="ru-RU" dirty="0"/>
              <a:t>( </a:t>
            </a:r>
            <a:r>
              <a:rPr lang="ru-RU" dirty="0">
                <a:solidFill>
                  <a:srgbClr val="C00000"/>
                </a:solidFill>
              </a:rPr>
              <a:t>входной или отборочный, учебный или промежуточный, выходной или итоговый </a:t>
            </a:r>
            <a:r>
              <a:rPr lang="ru-RU" dirty="0" smtClean="0">
                <a:solidFill>
                  <a:srgbClr val="C00000"/>
                </a:solidFill>
              </a:rPr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b="1" dirty="0"/>
              <a:t>по временной </a:t>
            </a:r>
            <a:r>
              <a:rPr lang="ru-RU" b="1" dirty="0" smtClean="0"/>
              <a:t>зависимости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ретроспективный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smtClean="0">
                <a:solidFill>
                  <a:srgbClr val="C00000"/>
                </a:solidFill>
              </a:rPr>
              <a:t>предупредительный или </a:t>
            </a:r>
            <a:r>
              <a:rPr lang="ru-RU" dirty="0">
                <a:solidFill>
                  <a:srgbClr val="C00000"/>
                </a:solidFill>
              </a:rPr>
              <a:t>опережающий,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текущий 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по </a:t>
            </a:r>
            <a:r>
              <a:rPr lang="ru-RU" b="1" dirty="0"/>
              <a:t>частоте процедур </a:t>
            </a: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dirty="0" smtClean="0">
                <a:solidFill>
                  <a:srgbClr val="C00000"/>
                </a:solidFill>
              </a:rPr>
              <a:t>разовый</a:t>
            </a:r>
            <a:r>
              <a:rPr lang="ru-RU" dirty="0">
                <a:solidFill>
                  <a:srgbClr val="C00000"/>
                </a:solidFill>
              </a:rPr>
              <a:t>, периодический, систематический </a:t>
            </a:r>
            <a:r>
              <a:rPr lang="ru-RU" dirty="0" smtClean="0">
                <a:solidFill>
                  <a:srgbClr val="C00000"/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9265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rmAutofit/>
          </a:bodyPr>
          <a:lstStyle/>
          <a:p>
            <a:r>
              <a:rPr lang="ru-RU" b="1" dirty="0" smtClean="0"/>
              <a:t>ВИДЫ МОНИТОРИНГА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по </a:t>
            </a:r>
            <a:r>
              <a:rPr lang="ru-RU" b="1" dirty="0"/>
              <a:t>охвату объекта наблюдения </a:t>
            </a:r>
            <a:r>
              <a:rPr lang="ru-RU" dirty="0">
                <a:solidFill>
                  <a:srgbClr val="C00000"/>
                </a:solidFill>
              </a:rPr>
              <a:t>( локальный, выборочный, сплошной );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по </a:t>
            </a:r>
            <a:r>
              <a:rPr lang="ru-RU" b="1" dirty="0"/>
              <a:t>организационным формам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smtClean="0"/>
              <a:t>( </a:t>
            </a:r>
            <a:r>
              <a:rPr lang="ru-RU" dirty="0">
                <a:solidFill>
                  <a:srgbClr val="C00000"/>
                </a:solidFill>
              </a:rPr>
              <a:t>индивидуальный, групповой, фронтальный );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b="1" dirty="0" smtClean="0"/>
              <a:t>по </a:t>
            </a:r>
            <a:r>
              <a:rPr lang="ru-RU" b="1" dirty="0"/>
              <a:t>формам объект - субъектных отношений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( </a:t>
            </a:r>
            <a:r>
              <a:rPr lang="ru-RU" dirty="0">
                <a:solidFill>
                  <a:srgbClr val="C00000"/>
                </a:solidFill>
              </a:rPr>
              <a:t>внешний или социальный, взаимоконтроль, самоанализ </a:t>
            </a:r>
            <a:r>
              <a:rPr lang="ru-RU" dirty="0" smtClean="0">
                <a:solidFill>
                  <a:srgbClr val="C00000"/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/>
              <a:t>по используемому инструментарию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(стандартизированный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нестандартизированный</a:t>
            </a:r>
            <a:r>
              <a:rPr lang="ru-RU" dirty="0">
                <a:solidFill>
                  <a:srgbClr val="C00000"/>
                </a:solidFill>
              </a:rPr>
              <a:t>, матричный и др.).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4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Helvetica Neue"/>
                <a:ea typeface="+mn-ea"/>
                <a:cs typeface="+mn-cs"/>
              </a:rPr>
              <a:t>Объектами мониторинга могут 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  <a:ea typeface="+mn-ea"/>
                <a:cs typeface="+mn-cs"/>
              </a:rPr>
              <a:t>быть: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661648" cy="48245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Font typeface="Arial"/>
              <a:buChar char="•"/>
            </a:pPr>
            <a:r>
              <a:rPr lang="ru-RU" sz="4000" i="1" dirty="0" smtClean="0">
                <a:solidFill>
                  <a:srgbClr val="333333"/>
                </a:solidFill>
                <a:latin typeface="Helvetica Neue"/>
              </a:rPr>
              <a:t>Качество </a:t>
            </a:r>
            <a:r>
              <a:rPr lang="ru-RU" sz="4000" i="1" dirty="0">
                <a:solidFill>
                  <a:srgbClr val="333333"/>
                </a:solidFill>
                <a:latin typeface="Helvetica Neue"/>
              </a:rPr>
              <a:t>образовательного </a:t>
            </a:r>
            <a:r>
              <a:rPr lang="ru-RU" sz="4000" i="1" dirty="0" smtClean="0">
                <a:solidFill>
                  <a:srgbClr val="333333"/>
                </a:solidFill>
                <a:latin typeface="Helvetica Neue"/>
              </a:rPr>
              <a:t>процесса;</a:t>
            </a:r>
            <a:endParaRPr lang="ru-RU" sz="4000" i="1" dirty="0">
              <a:solidFill>
                <a:srgbClr val="333333"/>
              </a:solidFill>
              <a:latin typeface="Helvetica Neue"/>
            </a:endParaRPr>
          </a:p>
          <a:p>
            <a:pPr lvl="0">
              <a:buFont typeface="Arial"/>
              <a:buChar char="•"/>
            </a:pPr>
            <a:r>
              <a:rPr lang="ru-RU" sz="4000" i="1" dirty="0">
                <a:solidFill>
                  <a:srgbClr val="333333"/>
                </a:solidFill>
                <a:latin typeface="Helvetica Neue"/>
              </a:rPr>
              <a:t>Качество </a:t>
            </a:r>
            <a:r>
              <a:rPr lang="ru-RU" sz="4000" i="1" dirty="0" err="1" smtClean="0">
                <a:solidFill>
                  <a:srgbClr val="333333"/>
                </a:solidFill>
                <a:latin typeface="Helvetica Neue"/>
              </a:rPr>
              <a:t>ресурсообеспечения</a:t>
            </a:r>
            <a:r>
              <a:rPr lang="ru-RU" sz="4000" i="1" dirty="0" smtClean="0">
                <a:solidFill>
                  <a:srgbClr val="333333"/>
                </a:solidFill>
                <a:latin typeface="Helvetica Neue"/>
              </a:rPr>
              <a:t>;</a:t>
            </a:r>
            <a:endParaRPr lang="ru-RU" sz="4000" i="1" dirty="0">
              <a:solidFill>
                <a:srgbClr val="333333"/>
              </a:solidFill>
              <a:latin typeface="Helvetica Neue"/>
            </a:endParaRPr>
          </a:p>
          <a:p>
            <a:pPr lvl="0">
              <a:buFont typeface="Arial"/>
              <a:buChar char="•"/>
            </a:pPr>
            <a:r>
              <a:rPr lang="ru-RU" sz="4000" i="1" dirty="0">
                <a:solidFill>
                  <a:srgbClr val="333333"/>
                </a:solidFill>
                <a:latin typeface="Helvetica Neue"/>
              </a:rPr>
              <a:t>Качество </a:t>
            </a:r>
            <a:r>
              <a:rPr lang="ru-RU" sz="4000" i="1" dirty="0" smtClean="0">
                <a:solidFill>
                  <a:srgbClr val="333333"/>
                </a:solidFill>
                <a:latin typeface="Helvetica Neue"/>
              </a:rPr>
              <a:t>управления;</a:t>
            </a:r>
            <a:endParaRPr lang="ru-RU" sz="4000" i="1" dirty="0">
              <a:solidFill>
                <a:srgbClr val="333333"/>
              </a:solidFill>
              <a:latin typeface="Helvetica Neue"/>
            </a:endParaRPr>
          </a:p>
          <a:p>
            <a:pPr lvl="0">
              <a:buFont typeface="Arial"/>
              <a:buChar char="•"/>
            </a:pPr>
            <a:r>
              <a:rPr lang="ru-RU" sz="4000" i="1" dirty="0">
                <a:solidFill>
                  <a:srgbClr val="333333"/>
                </a:solidFill>
                <a:latin typeface="Helvetica Neue"/>
              </a:rPr>
              <a:t>Качество результатов работы образовательной системы </a:t>
            </a:r>
            <a:r>
              <a:rPr lang="ru-RU" sz="4000" i="1" dirty="0" smtClean="0">
                <a:solidFill>
                  <a:srgbClr val="333333"/>
                </a:solidFill>
                <a:latin typeface="Helvetica Neue"/>
              </a:rPr>
              <a:t>ОУ;</a:t>
            </a:r>
          </a:p>
          <a:p>
            <a:pPr lvl="0">
              <a:buFont typeface="Arial"/>
              <a:buChar char="•"/>
            </a:pPr>
            <a:r>
              <a:rPr lang="ru-RU" sz="4000" i="1" dirty="0" smtClean="0">
                <a:solidFill>
                  <a:srgbClr val="333333"/>
                </a:solidFill>
                <a:latin typeface="Helvetica Neue"/>
              </a:rPr>
              <a:t>И т.д.</a:t>
            </a:r>
            <a:endParaRPr lang="ru-RU" sz="4000" i="1" dirty="0">
              <a:solidFill>
                <a:srgbClr val="333333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2170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4082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444444"/>
                </a:solidFill>
                <a:latin typeface="Open Sans"/>
                <a:ea typeface="+mn-ea"/>
                <a:cs typeface="+mn-cs"/>
              </a:rPr>
              <a:t>Мониторинг требует 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6886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444444"/>
                </a:solidFill>
                <a:latin typeface="Arial Black" panose="020B0A04020102020204" pitchFamily="34" charset="0"/>
              </a:rPr>
              <a:t>Выбор </a:t>
            </a:r>
            <a:r>
              <a:rPr lang="ru-RU" sz="3600" dirty="0">
                <a:solidFill>
                  <a:srgbClr val="444444"/>
                </a:solidFill>
                <a:latin typeface="Arial Black" panose="020B0A04020102020204" pitchFamily="34" charset="0"/>
              </a:rPr>
              <a:t>критериев и параметров ; </a:t>
            </a:r>
            <a:endParaRPr lang="ru-RU" sz="3600" dirty="0" smtClean="0">
              <a:solidFill>
                <a:srgbClr val="444444"/>
              </a:solidFill>
              <a:latin typeface="Arial Black" panose="020B0A04020102020204" pitchFamily="34" charset="0"/>
            </a:endParaRPr>
          </a:p>
          <a:p>
            <a:r>
              <a:rPr lang="ru-RU" sz="3600" dirty="0" smtClean="0">
                <a:solidFill>
                  <a:srgbClr val="444444"/>
                </a:solidFill>
                <a:latin typeface="Arial Black" panose="020B0A04020102020204" pitchFamily="34" charset="0"/>
              </a:rPr>
              <a:t>Подбор </a:t>
            </a:r>
            <a:r>
              <a:rPr lang="ru-RU" sz="3600" dirty="0">
                <a:solidFill>
                  <a:srgbClr val="444444"/>
                </a:solidFill>
                <a:latin typeface="Arial Black" panose="020B0A04020102020204" pitchFamily="34" charset="0"/>
              </a:rPr>
              <a:t>методик и сбор информации </a:t>
            </a:r>
            <a:r>
              <a:rPr lang="ru-RU" sz="3600" dirty="0" smtClean="0">
                <a:solidFill>
                  <a:srgbClr val="444444"/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ru-RU" sz="3600" dirty="0" smtClean="0">
                <a:solidFill>
                  <a:srgbClr val="444444"/>
                </a:solidFill>
                <a:latin typeface="Arial Black" panose="020B0A04020102020204" pitchFamily="34" charset="0"/>
              </a:rPr>
              <a:t> </a:t>
            </a:r>
            <a:r>
              <a:rPr lang="ru-RU" sz="3600" dirty="0">
                <a:solidFill>
                  <a:srgbClr val="444444"/>
                </a:solidFill>
                <a:latin typeface="Arial Black" panose="020B0A04020102020204" pitchFamily="34" charset="0"/>
              </a:rPr>
              <a:t>Организационной культуры ; </a:t>
            </a:r>
            <a:endParaRPr lang="ru-RU" sz="3600" dirty="0" smtClean="0">
              <a:solidFill>
                <a:srgbClr val="444444"/>
              </a:solidFill>
              <a:latin typeface="Arial Black" panose="020B0A04020102020204" pitchFamily="34" charset="0"/>
            </a:endParaRPr>
          </a:p>
          <a:p>
            <a:r>
              <a:rPr lang="ru-RU" sz="3600" dirty="0" smtClean="0">
                <a:solidFill>
                  <a:srgbClr val="444444"/>
                </a:solidFill>
                <a:latin typeface="Arial Black" panose="020B0A04020102020204" pitchFamily="34" charset="0"/>
              </a:rPr>
              <a:t>Специфической </a:t>
            </a:r>
            <a:r>
              <a:rPr lang="ru-RU" sz="3600" dirty="0" err="1">
                <a:solidFill>
                  <a:srgbClr val="444444"/>
                </a:solidFill>
                <a:latin typeface="Arial Black" panose="020B0A04020102020204" pitchFamily="34" charset="0"/>
              </a:rPr>
              <a:t>логико</a:t>
            </a:r>
            <a:r>
              <a:rPr lang="ru-RU" sz="3600" dirty="0">
                <a:solidFill>
                  <a:srgbClr val="444444"/>
                </a:solidFill>
                <a:latin typeface="Arial Black" panose="020B0A04020102020204" pitchFamily="34" charset="0"/>
              </a:rPr>
              <a:t> - </a:t>
            </a:r>
            <a:r>
              <a:rPr lang="ru-RU" sz="3600" dirty="0" smtClean="0">
                <a:solidFill>
                  <a:srgbClr val="444444"/>
                </a:solidFill>
                <a:latin typeface="Arial Black" panose="020B0A04020102020204" pitchFamily="34" charset="0"/>
              </a:rPr>
              <a:t>мыслительной </a:t>
            </a:r>
            <a:r>
              <a:rPr lang="ru-RU" sz="3600" dirty="0">
                <a:solidFill>
                  <a:srgbClr val="444444"/>
                </a:solidFill>
                <a:latin typeface="Arial Black" panose="020B0A04020102020204" pitchFamily="34" charset="0"/>
              </a:rPr>
              <a:t>работы, позволяющей синтезировать разнородные знания. 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2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Механизм мониторинга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04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выявление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проблемы и определение важности полученной информации 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тема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мониторинга 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цель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и задачи мониторинга 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объект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, предмет мониторинга 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err="1" smtClean="0">
                <a:solidFill>
                  <a:srgbClr val="444444"/>
                </a:solidFill>
                <a:latin typeface="Open Sans"/>
              </a:rPr>
              <a:t>критериальное</a:t>
            </a:r>
            <a:r>
              <a:rPr lang="ru-RU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описание объекта </a:t>
            </a:r>
            <a:r>
              <a:rPr lang="ru-RU" dirty="0" smtClean="0">
                <a:solidFill>
                  <a:srgbClr val="444444"/>
                </a:solidFill>
                <a:latin typeface="Open Sans"/>
              </a:rPr>
              <a:t>;</a:t>
            </a: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циклограмма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действий 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инструментарий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непосредственный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сбор информации 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анализ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, предъявление информации ; </a:t>
            </a:r>
            <a:endParaRPr lang="ru-RU" dirty="0" smtClean="0">
              <a:solidFill>
                <a:srgbClr val="444444"/>
              </a:solidFill>
              <a:latin typeface="Open Sans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принятие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решения </a:t>
            </a:r>
            <a:r>
              <a:rPr lang="ru-RU" dirty="0" smtClean="0">
                <a:solidFill>
                  <a:srgbClr val="444444"/>
                </a:solidFill>
                <a:latin typeface="Open Sans"/>
              </a:rPr>
              <a:t>;</a:t>
            </a:r>
          </a:p>
          <a:p>
            <a:r>
              <a:rPr lang="ru-RU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обеспечение хранения информации.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5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2474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Цель школьного мониторинга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rgbClr val="444444"/>
                </a:solidFill>
                <a:latin typeface="Open Sans"/>
              </a:rPr>
              <a:t>Каким образом может быть сформулирована цель школьной программы мониторинга </a:t>
            </a:r>
            <a:r>
              <a:rPr lang="ru-RU" sz="3600" b="1" dirty="0" smtClean="0">
                <a:solidFill>
                  <a:srgbClr val="444444"/>
                </a:solidFill>
                <a:latin typeface="Open Sans"/>
              </a:rPr>
              <a:t>?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444444"/>
                </a:solidFill>
                <a:latin typeface="Open Sans"/>
              </a:rPr>
              <a:t> </a:t>
            </a:r>
            <a:r>
              <a:rPr lang="ru-RU" sz="4000" dirty="0">
                <a:solidFill>
                  <a:srgbClr val="444444"/>
                </a:solidFill>
                <a:latin typeface="Open Sans"/>
              </a:rPr>
              <a:t>прямой ответ не может быть дан, так как в каждом образовательном учреждении </a:t>
            </a:r>
            <a:r>
              <a:rPr lang="ru-RU" sz="3600" i="1" u="sng" dirty="0">
                <a:solidFill>
                  <a:srgbClr val="444444"/>
                </a:solidFill>
                <a:latin typeface="Open Sans"/>
              </a:rPr>
              <a:t>свои условия, свои особенности, свои задачи и ориентиры деятельности</a:t>
            </a:r>
            <a:r>
              <a:rPr lang="ru-RU" sz="3600" dirty="0">
                <a:solidFill>
                  <a:srgbClr val="444444"/>
                </a:solidFill>
                <a:latin typeface="Open Sans"/>
              </a:rPr>
              <a:t>.</a:t>
            </a:r>
            <a:r>
              <a:rPr lang="ru-RU" sz="4000" dirty="0">
                <a:solidFill>
                  <a:srgbClr val="444444"/>
                </a:solidFill>
                <a:latin typeface="Open Sans"/>
              </a:rPr>
              <a:t>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62183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675</Words>
  <Application>Microsoft Office PowerPoint</Application>
  <PresentationFormat>Экран (4:3)</PresentationFormat>
  <Paragraphs>129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МОНИТОРИНГ В ОБРАЗОВАНИИ</vt:lpstr>
      <vt:lpstr>НАЗНАЧЕНИЕ МОНИТОРИНГА</vt:lpstr>
      <vt:lpstr>ВИДЫ МОНИТОРИНГА</vt:lpstr>
      <vt:lpstr>ВИДЫ МОНИТОРИНГА</vt:lpstr>
      <vt:lpstr>Объектами мониторинга могут быть:</vt:lpstr>
      <vt:lpstr>Мониторинг требует :</vt:lpstr>
      <vt:lpstr>Механизм мониторинга</vt:lpstr>
      <vt:lpstr>Цель школьного мониторинга</vt:lpstr>
      <vt:lpstr>Позиции школьного мониторинга качества образования</vt:lpstr>
      <vt:lpstr>сформулировать цель мониторинга качества образования в школе</vt:lpstr>
      <vt:lpstr>Выбор объектов мониторинга</vt:lpstr>
      <vt:lpstr>Критерии, параметры, индикаторы</vt:lpstr>
      <vt:lpstr>Критерии и показатели оценки объектов школьного мониторинга</vt:lpstr>
      <vt:lpstr>Критерии и показатели оценки объектов школьного мониторинга</vt:lpstr>
      <vt:lpstr>Например</vt:lpstr>
      <vt:lpstr>Статистические индикаторы</vt:lpstr>
      <vt:lpstr>например</vt:lpstr>
      <vt:lpstr>Методы сбора информации об объектах мониторинга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profnet@kimc.ms</dc:creator>
  <cp:lastModifiedBy>profnet@kimc.ms</cp:lastModifiedBy>
  <cp:revision>33</cp:revision>
  <dcterms:created xsi:type="dcterms:W3CDTF">2016-12-05T05:25:17Z</dcterms:created>
  <dcterms:modified xsi:type="dcterms:W3CDTF">2016-12-16T05:48:33Z</dcterms:modified>
</cp:coreProperties>
</file>