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5" r:id="rId4"/>
    <p:sldId id="287" r:id="rId5"/>
    <p:sldId id="288" r:id="rId6"/>
    <p:sldId id="289" r:id="rId7"/>
    <p:sldId id="290" r:id="rId8"/>
    <p:sldId id="286" r:id="rId9"/>
    <p:sldId id="270" r:id="rId10"/>
    <p:sldId id="291" r:id="rId11"/>
    <p:sldId id="275" r:id="rId12"/>
    <p:sldId id="297" r:id="rId13"/>
    <p:sldId id="276" r:id="rId14"/>
    <p:sldId id="292" r:id="rId15"/>
    <p:sldId id="293" r:id="rId16"/>
    <p:sldId id="294" r:id="rId17"/>
    <p:sldId id="279" r:id="rId18"/>
    <p:sldId id="295" r:id="rId19"/>
    <p:sldId id="281" r:id="rId20"/>
    <p:sldId id="29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7922" autoAdjust="0"/>
  </p:normalViewPr>
  <p:slideViewPr>
    <p:cSldViewPr>
      <p:cViewPr>
        <p:scale>
          <a:sx n="66" d="100"/>
          <a:sy n="66" d="100"/>
        </p:scale>
        <p:origin x="-141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32BA0B-28A1-47B6-81CA-AA843CBFE875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0F54D5-AA45-4FE7-A589-5CD0EC57A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1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6D865F-5514-4929-93B0-7E71D6D52D36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895AF-75F1-4383-80EF-8C0EFBF4C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82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altLang="ru-RU" sz="2800" smtClean="0">
                <a:latin typeface="Calibri" pitchFamily="34" charset="0"/>
              </a:rPr>
              <a:t>ИНСТИТУТ</a:t>
            </a:r>
            <a:endParaRPr lang="ru-RU" altLang="ru-RU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524495-E34E-4C0F-AE56-83D67848010A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2579CD-4411-468D-B25E-3ADD71620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7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BA7D-E723-48FF-8034-F287A8F2FFE8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5571-2AA8-4AD8-A8E5-B28CE8A01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9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ACE99-F201-4D57-9E7B-A9B0CC1F8507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5D97-CD51-479F-915F-CE4AFEA8D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8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altLang="ru-RU" sz="2800" smtClean="0">
                <a:latin typeface="Calibri" pitchFamily="34" charset="0"/>
              </a:rPr>
              <a:t>ИНСТИТУТ</a:t>
            </a:r>
            <a:endParaRPr lang="ru-RU" altLang="ru-RU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F03097-EC46-4690-96E0-E063A2351E77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492500" y="236538"/>
            <a:ext cx="4460875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43AC9B-5513-48B0-9B0D-88A19CF23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66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224" y="62136"/>
            <a:ext cx="6138264" cy="9906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0" y="6376988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61BD-B05A-405F-919C-C2A0C4389EDC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376988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3BA3DF-C767-4A33-B75B-AAA5EA30B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74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FCEC-EE9F-4E4C-87DE-93CD93545553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19DAE4-CD7F-4F8F-88B9-4F51535E6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103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CB08E-8586-4AD9-861C-A7EB7BB5D9A9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2F7F31-3FE7-4F1A-9C3B-E1048F206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08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543BBA-109B-422C-985C-9216E5F3BCA5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8BD775-4760-42F9-AB25-3C94627F2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4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954F-5DD6-4F49-8E54-DEADC468AC36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F8D6-A4E6-4177-87D5-E06D460E6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7814-6D75-416C-97A8-D7D1E9A8229B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165F25-B007-4D2E-8ECD-DC1B2710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27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7938-349A-43ED-856B-746C0308BA81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BA8E-C39B-421B-9DBD-44CB0C030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3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2FA2-967E-4E0A-9515-25881DA21518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24B50-F356-4903-B144-8F58961BA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00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F7DAA9-2ACA-49FA-857D-7A9DFABCF80D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91342BF-4B26-423E-8D49-A3CE885D1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56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C8E8-75B3-4840-9640-804E097460E1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8362-14D8-4EB2-AA3B-DD5FF81AD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41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D4FEE-DA8A-4507-82FB-1B66A75DA2FF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FF67-B3F4-440C-B36F-AB2F2B6B6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20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A09F-BE21-4EE8-B906-EF5D5B52817B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6B731C-516F-4BB2-B0D3-E83BC5208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2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342437-D0CB-43E4-AB3D-C7D39EF1C97D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4EA596-D582-48AF-9BA4-ECCB86032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6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E298AB-28FC-43EA-AF05-7C9F3DFB831B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E0CD48-B13E-4B6D-94C6-D97D39289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3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3CD0-201A-4E4C-91EF-56087B569E77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BFB1-DC1D-4361-A5FD-94F2C470C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3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68C1-6811-4617-8105-3AD24A87354F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9E40E2-7C6C-4544-92E7-ED41F639E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01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39AD5-4B46-4D83-86C4-35FEFBB70C09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CD963-A77D-4ABB-8D6F-4740949B5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7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9A9F7A-4DD6-4E50-B76D-EE46C4DAFD88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8731F0C-10AC-45E4-A8E1-FEF9EDD60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5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F1BEF-4691-49C7-9C26-6A4D64BB03DF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769585-45B0-46FD-AB00-1037C6D6F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5" r:id="rId1"/>
    <p:sldLayoutId id="2147485108" r:id="rId2"/>
    <p:sldLayoutId id="2147485116" r:id="rId3"/>
    <p:sldLayoutId id="2147485117" r:id="rId4"/>
    <p:sldLayoutId id="2147485118" r:id="rId5"/>
    <p:sldLayoutId id="2147485109" r:id="rId6"/>
    <p:sldLayoutId id="2147485119" r:id="rId7"/>
    <p:sldLayoutId id="2147485110" r:id="rId8"/>
    <p:sldLayoutId id="2147485120" r:id="rId9"/>
    <p:sldLayoutId id="2147485111" r:id="rId10"/>
    <p:sldLayoutId id="21474851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D70E45-0B01-45F7-AC94-6D41A13A79F6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122B1D-22AA-40B7-AEBE-00A1864BF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8" name="Рисунок 9" descr="1.t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2" r:id="rId1"/>
    <p:sldLayoutId id="2147485123" r:id="rId2"/>
    <p:sldLayoutId id="2147485124" r:id="rId3"/>
    <p:sldLayoutId id="2147485125" r:id="rId4"/>
    <p:sldLayoutId id="2147485126" r:id="rId5"/>
    <p:sldLayoutId id="2147485112" r:id="rId6"/>
    <p:sldLayoutId id="2147485127" r:id="rId7"/>
    <p:sldLayoutId id="2147485113" r:id="rId8"/>
    <p:sldLayoutId id="2147485128" r:id="rId9"/>
    <p:sldLayoutId id="2147485114" r:id="rId10"/>
    <p:sldLayoutId id="21474851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rgbClr val="FF0000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rgbClr val="FF0000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rgbClr val="FF0000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rgbClr val="FF0000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938" y="333375"/>
            <a:ext cx="5111750" cy="863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КАФЕДРА  НАЧАЛЬНОГО 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6600" y="6049963"/>
            <a:ext cx="5791200" cy="68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Раицкая Галина Викторовна, </a:t>
            </a:r>
            <a:r>
              <a:rPr lang="ru-RU" sz="1800" dirty="0" err="1" smtClean="0">
                <a:solidFill>
                  <a:schemeClr val="bg1"/>
                </a:solidFill>
              </a:rPr>
              <a:t>к.п.н</a:t>
            </a:r>
            <a:r>
              <a:rPr lang="ru-RU" sz="1800" dirty="0" smtClean="0">
                <a:solidFill>
                  <a:schemeClr val="bg1"/>
                </a:solidFill>
              </a:rPr>
              <a:t>.,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заведующий  кафедрой начального образования</a:t>
            </a:r>
          </a:p>
        </p:txBody>
      </p:sp>
      <p:sp>
        <p:nvSpPr>
          <p:cNvPr id="18436" name="Подзаголовок 2"/>
          <p:cNvSpPr txBox="1">
            <a:spLocks/>
          </p:cNvSpPr>
          <p:nvPr/>
        </p:nvSpPr>
        <p:spPr bwMode="auto">
          <a:xfrm>
            <a:off x="520700" y="1919288"/>
            <a:ext cx="799147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b="1">
                <a:solidFill>
                  <a:schemeClr val="bg1"/>
                </a:solidFill>
                <a:latin typeface="Arial" pitchFamily="34" charset="0"/>
              </a:rPr>
              <a:t>ВОЗМОЖНОСТИ ОРГАНИЗАЦИИ СИСТЕМЫ ОЦЕНИВАНИЯ 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20713" y="5373688"/>
            <a:ext cx="79914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24 августа 2017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627313" y="-242888"/>
            <a:ext cx="6265862" cy="1727201"/>
          </a:xfrm>
        </p:spPr>
        <p:txBody>
          <a:bodyPr/>
          <a:lstStyle/>
          <a:p>
            <a:r>
              <a:rPr lang="ru-RU" altLang="ru-RU" sz="2400" smtClean="0">
                <a:latin typeface="Arial" pitchFamily="34" charset="0"/>
              </a:rPr>
              <a:t>ПРОЕКТ «УУД: процедуры и механизмы изменения профессиональной деятельности педагога»</a:t>
            </a:r>
            <a:endParaRPr lang="ru-RU" altLang="ru-RU" sz="2400" smtClean="0"/>
          </a:p>
        </p:txBody>
      </p:sp>
      <p:sp useBgFill="1">
        <p:nvSpPr>
          <p:cNvPr id="2" name="Скругленный прямоугольник 1"/>
          <p:cNvSpPr/>
          <p:nvPr/>
        </p:nvSpPr>
        <p:spPr>
          <a:xfrm>
            <a:off x="5287963" y="3703638"/>
            <a:ext cx="3311525" cy="1093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i="1" dirty="0">
                <a:solidFill>
                  <a:schemeClr val="tx1"/>
                </a:solidFill>
                <a:latin typeface="Arial" pitchFamily="34" charset="0"/>
              </a:rPr>
              <a:t>Педагогические ситуации</a:t>
            </a:r>
            <a:endParaRPr lang="ru-RU" sz="2400" dirty="0">
              <a:solidFill>
                <a:schemeClr val="tx1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5219700" y="2481263"/>
            <a:ext cx="3313113" cy="947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Задания</a:t>
            </a:r>
          </a:p>
        </p:txBody>
      </p:sp>
      <p:sp useBgFill="1">
        <p:nvSpPr>
          <p:cNvPr id="7" name="Скругленный прямоугольник 6"/>
          <p:cNvSpPr/>
          <p:nvPr/>
        </p:nvSpPr>
        <p:spPr>
          <a:xfrm>
            <a:off x="825500" y="2987675"/>
            <a:ext cx="3311525" cy="1377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Регулятивные </a:t>
            </a:r>
            <a:r>
              <a:rPr lang="ru-RU" sz="2000" b="1" dirty="0" err="1">
                <a:solidFill>
                  <a:schemeClr val="tx1"/>
                </a:solidFill>
              </a:rPr>
              <a:t>метапредметные</a:t>
            </a:r>
            <a:r>
              <a:rPr lang="ru-RU" sz="2000" b="1" dirty="0">
                <a:solidFill>
                  <a:schemeClr val="tx1"/>
                </a:solidFill>
              </a:rPr>
              <a:t> результаты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(оценка и контроль)</a:t>
            </a: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5314950" y="5075238"/>
            <a:ext cx="3313113" cy="1162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Урок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контроля и оценки</a:t>
            </a:r>
            <a:r>
              <a:rPr lang="ru-RU" sz="2400" dirty="0"/>
              <a:t> </a:t>
            </a:r>
          </a:p>
        </p:txBody>
      </p:sp>
      <p:sp>
        <p:nvSpPr>
          <p:cNvPr id="27655" name="Прямоугольник 2"/>
          <p:cNvSpPr>
            <a:spLocks noChangeArrowheads="1"/>
          </p:cNvSpPr>
          <p:nvPr/>
        </p:nvSpPr>
        <p:spPr bwMode="auto">
          <a:xfrm>
            <a:off x="546100" y="1773238"/>
            <a:ext cx="8154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i="1">
                <a:latin typeface="Arial" pitchFamily="34" charset="0"/>
              </a:rPr>
              <a:t>СТАНОВЛЕНИЕ КОНТРОЛЬНО-ОЦЕНОЧНОЙ ДЕЯТЕЛЬНОСТИ МЛАДШИХ ШКОЛЬНИКОВ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284663" y="3429000"/>
            <a:ext cx="50323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59563" y="3429000"/>
            <a:ext cx="217487" cy="17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35775" y="4805363"/>
            <a:ext cx="217488" cy="179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611188" y="1989138"/>
            <a:ext cx="79930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Результаты, сформулированные слушателями (июнь, 2017г.)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Знают структуру педагогической ситуации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Знают критерии к формулировке задания на оценивание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Различают учебное задание и педагогическую ситуацию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Разрабатывают педагогическую ситуацию, направленную на оценивание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Знают требования к проведению мастер-класса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Задания</a:t>
            </a:r>
          </a:p>
        </p:txBody>
      </p:sp>
      <p:sp>
        <p:nvSpPr>
          <p:cNvPr id="29699" name="Заголовок 1"/>
          <p:cNvSpPr txBox="1">
            <a:spLocks/>
          </p:cNvSpPr>
          <p:nvPr/>
        </p:nvSpPr>
        <p:spPr bwMode="auto">
          <a:xfrm>
            <a:off x="611188" y="1916113"/>
            <a:ext cx="1728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Задание  </a:t>
            </a:r>
            <a:endParaRPr lang="ru-RU" altLang="ru-RU" sz="32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</p:txBody>
      </p:sp>
      <p:sp>
        <p:nvSpPr>
          <p:cNvPr id="29700" name="Заголовок 1"/>
          <p:cNvSpPr txBox="1">
            <a:spLocks/>
          </p:cNvSpPr>
          <p:nvPr/>
        </p:nvSpPr>
        <p:spPr bwMode="auto">
          <a:xfrm>
            <a:off x="739775" y="3429000"/>
            <a:ext cx="78486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На формирование какого оценивания направлено задание?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  На формирование какого микроумения направлено?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32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</p:txBody>
      </p:sp>
      <p:sp>
        <p:nvSpPr>
          <p:cNvPr id="29701" name="Заголовок 1"/>
          <p:cNvSpPr txBox="1">
            <a:spLocks/>
          </p:cNvSpPr>
          <p:nvPr/>
        </p:nvSpPr>
        <p:spPr bwMode="auto">
          <a:xfrm>
            <a:off x="763588" y="2565400"/>
            <a:ext cx="78486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/>
              <a:t>Распредели числа на группы: 2, 6, 7, 9, 11</a:t>
            </a:r>
            <a:endParaRPr lang="ru-RU" altLang="ru-RU" sz="2800" b="1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Задания</a:t>
            </a:r>
          </a:p>
        </p:txBody>
      </p:sp>
      <p:sp>
        <p:nvSpPr>
          <p:cNvPr id="30723" name="Заголовок 1"/>
          <p:cNvSpPr txBox="1">
            <a:spLocks/>
          </p:cNvSpPr>
          <p:nvPr/>
        </p:nvSpPr>
        <p:spPr bwMode="auto">
          <a:xfrm>
            <a:off x="515938" y="2133600"/>
            <a:ext cx="7848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altLang="ru-RU" sz="32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</p:txBody>
      </p:sp>
      <p:sp>
        <p:nvSpPr>
          <p:cNvPr id="30724" name="Прямоугольник 5"/>
          <p:cNvSpPr>
            <a:spLocks noChangeArrowheads="1"/>
          </p:cNvSpPr>
          <p:nvPr/>
        </p:nvSpPr>
        <p:spPr bwMode="auto">
          <a:xfrm>
            <a:off x="611188" y="2709863"/>
            <a:ext cx="6985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itchFamily="34" charset="0"/>
              </a:rPr>
              <a:t>Определите, по какому признаку сгруппированы числа и добавьте еще по два числа в каждую группу: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itchFamily="34" charset="0"/>
              </a:rPr>
              <a:t>5, 7, 8;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itchFamily="34" charset="0"/>
              </a:rPr>
              <a:t>21, 32, 57.</a:t>
            </a:r>
          </a:p>
        </p:txBody>
      </p:sp>
      <p:sp>
        <p:nvSpPr>
          <p:cNvPr id="30725" name="Заголовок 1"/>
          <p:cNvSpPr txBox="1">
            <a:spLocks/>
          </p:cNvSpPr>
          <p:nvPr/>
        </p:nvSpPr>
        <p:spPr bwMode="auto">
          <a:xfrm>
            <a:off x="755650" y="4797425"/>
            <a:ext cx="7848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На формирование какого умения направлено?</a:t>
            </a:r>
            <a:endParaRPr lang="ru-RU" altLang="ru-RU" sz="32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Задание: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00113" y="3284538"/>
          <a:ext cx="7272337" cy="249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87"/>
                <a:gridCol w="1944090"/>
                <a:gridCol w="1800083"/>
                <a:gridCol w="1656077"/>
              </a:tblGrid>
              <a:tr h="640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действие</a:t>
                      </a:r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микроумения</a:t>
                      </a:r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задания</a:t>
                      </a:r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Критерии оценивания</a:t>
                      </a:r>
                      <a:endParaRPr lang="ru-RU" sz="1800" dirty="0"/>
                    </a:p>
                  </a:txBody>
                  <a:tcPr marL="91434" marR="91434" marT="45713" marB="45713"/>
                </a:tc>
              </a:tr>
              <a:tr h="37078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</a:tr>
              <a:tr h="3707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ГРУППИРОВАТЬ</a:t>
                      </a:r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</a:tr>
              <a:tr h="37078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</a:tr>
              <a:tr h="37078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</a:tr>
              <a:tr h="37078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3" marB="45713"/>
                </a:tc>
              </a:tr>
            </a:tbl>
          </a:graphicData>
        </a:graphic>
      </p:graphicFrame>
      <p:sp>
        <p:nvSpPr>
          <p:cNvPr id="31784" name="Заголовок 1"/>
          <p:cNvSpPr txBox="1">
            <a:spLocks/>
          </p:cNvSpPr>
          <p:nvPr/>
        </p:nvSpPr>
        <p:spPr bwMode="auto">
          <a:xfrm>
            <a:off x="2771775" y="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solidFill>
                  <a:schemeClr val="bg1"/>
                </a:solidFill>
              </a:rPr>
              <a:t>Задание:</a:t>
            </a:r>
          </a:p>
        </p:txBody>
      </p:sp>
      <p:sp>
        <p:nvSpPr>
          <p:cNvPr id="31785" name="Прямоугольник 4"/>
          <p:cNvSpPr>
            <a:spLocks noChangeArrowheads="1"/>
          </p:cNvSpPr>
          <p:nvPr/>
        </p:nvSpPr>
        <p:spPr bwMode="auto">
          <a:xfrm>
            <a:off x="1042988" y="1773238"/>
            <a:ext cx="6842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itchFamily="34" charset="0"/>
              </a:rPr>
              <a:t>выделить микроумения к действию ГРУППИРОВАТЬ числа по заданному (или самостоятельно установленному) признаку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Задание: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20763" y="2997200"/>
          <a:ext cx="7488237" cy="275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061"/>
                <a:gridCol w="4746176"/>
              </a:tblGrid>
              <a:tr h="3656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действие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микроумения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</a:tr>
              <a:tr h="37061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3" marR="91433" marT="45692" marB="4569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Находит числа по заданному признаку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ГРУППИРУЕТ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Находит числа по самостоятельно установленному признаку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числа по …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Распределяет числа по заданному (или самостоятельно установленному) признаку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</a:tr>
              <a:tr h="37061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3" marR="91433" marT="45692" marB="4569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Распределяет числа по группам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</a:tr>
              <a:tr h="37061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3" marR="91433" marT="45692" marB="4569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Самостоятельно</a:t>
                      </a:r>
                      <a:r>
                        <a:rPr lang="ru-RU" sz="1800" baseline="0" dirty="0" smtClean="0"/>
                        <a:t> определяет признак группы</a:t>
                      </a:r>
                      <a:endParaRPr lang="ru-RU" sz="1800" dirty="0"/>
                    </a:p>
                  </a:txBody>
                  <a:tcPr marL="91433" marR="91433" marT="45692" marB="45692"/>
                </a:tc>
              </a:tr>
            </a:tbl>
          </a:graphicData>
        </a:graphic>
      </p:graphicFrame>
      <p:sp>
        <p:nvSpPr>
          <p:cNvPr id="32794" name="Заголовок 1"/>
          <p:cNvSpPr txBox="1">
            <a:spLocks/>
          </p:cNvSpPr>
          <p:nvPr/>
        </p:nvSpPr>
        <p:spPr bwMode="auto">
          <a:xfrm>
            <a:off x="2771775" y="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solidFill>
                  <a:schemeClr val="bg1"/>
                </a:solidFill>
              </a:rPr>
              <a:t>Задание:</a:t>
            </a:r>
          </a:p>
        </p:txBody>
      </p:sp>
      <p:sp>
        <p:nvSpPr>
          <p:cNvPr id="32795" name="Прямоугольник 4"/>
          <p:cNvSpPr>
            <a:spLocks noChangeArrowheads="1"/>
          </p:cNvSpPr>
          <p:nvPr/>
        </p:nvSpPr>
        <p:spPr bwMode="auto">
          <a:xfrm>
            <a:off x="1042988" y="1773238"/>
            <a:ext cx="6842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itchFamily="34" charset="0"/>
              </a:rPr>
              <a:t>выделить микроумения к действию ГРУППИРОВАТЬ числа по заданному (или самостоятельно установленному) признаку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2555875" y="0"/>
            <a:ext cx="6985000" cy="1106488"/>
          </a:xfrm>
        </p:spPr>
        <p:txBody>
          <a:bodyPr/>
          <a:lstStyle/>
          <a:p>
            <a:r>
              <a:rPr lang="ru-RU" altLang="ru-RU" sz="3200" smtClean="0"/>
              <a:t>Список публикаций.  Достижение образовательных результатов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sz="quarter" idx="1"/>
          </p:nvPr>
        </p:nvSpPr>
        <p:spPr>
          <a:xfrm>
            <a:off x="179388" y="1484313"/>
            <a:ext cx="8658225" cy="5000625"/>
          </a:xfrm>
        </p:spPr>
        <p:txBody>
          <a:bodyPr/>
          <a:lstStyle/>
          <a:p>
            <a:r>
              <a:rPr lang="ru-RU" altLang="ru-RU" sz="2000" smtClean="0"/>
              <a:t>Раицкая Г.В. Достижение планируемых образовательных результатов в начальной школе // Сибирский учитель. 2017. №1 (110). – С. 105–123.</a:t>
            </a:r>
          </a:p>
          <a:p>
            <a:r>
              <a:rPr lang="ru-RU" altLang="ru-RU" sz="2000" smtClean="0"/>
              <a:t>Раицкая Г.В. Основные пути по достижению образовательных результатов младших школьников  // Всероссийская конференция «Управление образованием в период изменений». Управленческая весна, 2016г.</a:t>
            </a:r>
          </a:p>
          <a:p>
            <a:r>
              <a:rPr lang="ru-RU" altLang="ru-RU" sz="2000" smtClean="0"/>
              <a:t>Мартынец М.С. К вопросу о классификации универсальных учебных действий // Народное образование. — № 8, 2015. — С. 117–120.</a:t>
            </a:r>
          </a:p>
          <a:p>
            <a:r>
              <a:rPr lang="ru-RU" altLang="ru-RU" sz="2000" smtClean="0"/>
              <a:t>Раицкая Г.В. Использование образовательного пространства начальной школы для достижения планируемых результатов основной образователь-ной программы начального общего образования // Всероссийская конференция «Управление образованием в период изменений». Управленческая весна, 2016г.</a:t>
            </a:r>
          </a:p>
          <a:p>
            <a:r>
              <a:rPr lang="ru-RU" altLang="ru-RU" sz="2000" smtClean="0"/>
              <a:t>Раицкая Г.В. Образовательные результаты: возможности и пути их достижения  в начальной школе // Инновации в непрерывном образовании №2(10). 2015г. – С. 32–38.</a:t>
            </a:r>
          </a:p>
          <a:p>
            <a:endParaRPr lang="ru-RU" altLang="ru-RU" sz="2000" smtClean="0"/>
          </a:p>
          <a:p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sz="quarter" idx="1"/>
          </p:nvPr>
        </p:nvSpPr>
        <p:spPr>
          <a:xfrm>
            <a:off x="250825" y="1700213"/>
            <a:ext cx="8642350" cy="4968875"/>
          </a:xfrm>
        </p:spPr>
        <p:txBody>
          <a:bodyPr/>
          <a:lstStyle/>
          <a:p>
            <a:r>
              <a:rPr lang="ru-RU" altLang="ru-RU" sz="1600" smtClean="0"/>
              <a:t>Раицкая Г.В. Особенности планирования результатов уроков // Начальная школа, №2. 2016 г. – С. 49–53.</a:t>
            </a:r>
          </a:p>
          <a:p>
            <a:r>
              <a:rPr lang="ru-RU" altLang="ru-RU" sz="1600" smtClean="0"/>
              <a:t>Раицкая Г.В. Способ операционализации как средство достижения образовательных результатов // От теории к практике (современный урок в начальной школе) / учебно-методическое пособие. – Нальчик, ИП «Полиграфия», 2015 г., - 276 с. . – С. 35–44.</a:t>
            </a:r>
          </a:p>
          <a:p>
            <a:r>
              <a:rPr lang="ru-RU" altLang="ru-RU" sz="1600" smtClean="0"/>
              <a:t>Раицкая Г.В. Возможности достижения образовательных результатов в начальной школе // Образовательные результаты и пути их достижения в рамках нового Стандарта: сборник материалов краевой научно-практической конференции, г. Красноярск, 16 июня 2014 года / под ред. Г.В. Раицкой, М.С. Мартынца. – Красноярск, 2015.  – С. 4–11.</a:t>
            </a:r>
          </a:p>
          <a:p>
            <a:r>
              <a:rPr lang="ru-RU" altLang="ru-RU" sz="1600" smtClean="0"/>
              <a:t>Мартынец М. С. Достижение планируемых результатов по английскому языку в начальной школе : методические рекомендации / под научн. ред. Г.В.Раицкой. – Красноярск, 2016. – 68 с.</a:t>
            </a:r>
            <a:endParaRPr lang="en-US" altLang="ru-RU" sz="1600" smtClean="0"/>
          </a:p>
          <a:p>
            <a:r>
              <a:rPr lang="ru-RU" altLang="ru-RU" sz="1600" smtClean="0"/>
              <a:t>Хохлова Е. Э. Деятельность учителя по достижению младшими школьниками планируемых результатов по математике (3-4 классы): методические рекомендации. – Красноярск, 2016. – 60 с.</a:t>
            </a:r>
            <a:endParaRPr lang="en-US" altLang="ru-RU" sz="1600" smtClean="0"/>
          </a:p>
          <a:p>
            <a:r>
              <a:rPr lang="ru-RU" altLang="ru-RU" sz="1600" smtClean="0"/>
              <a:t>Ананьева С.Г., Балысова М.Н. Достижение планируемых результатов младшими школьниками по русскому языку в рамках требований ФГОС НОО: методические рекомендации / под научн. ред. Г.В.Раицкой. – Красноярск, 2017. – 48 с.</a:t>
            </a:r>
          </a:p>
        </p:txBody>
      </p:sp>
      <p:sp>
        <p:nvSpPr>
          <p:cNvPr id="34819" name="Заголовок 1"/>
          <p:cNvSpPr>
            <a:spLocks noGrp="1"/>
          </p:cNvSpPr>
          <p:nvPr>
            <p:ph type="title"/>
          </p:nvPr>
        </p:nvSpPr>
        <p:spPr>
          <a:xfrm>
            <a:off x="2627313" y="115888"/>
            <a:ext cx="6138862" cy="990600"/>
          </a:xfrm>
        </p:spPr>
        <p:txBody>
          <a:bodyPr/>
          <a:lstStyle/>
          <a:p>
            <a:r>
              <a:rPr lang="ru-RU" altLang="ru-RU" sz="2800" smtClean="0"/>
              <a:t>Список публикаций.  Достижение образовательных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2700338" y="115888"/>
            <a:ext cx="6065837" cy="990600"/>
          </a:xfrm>
        </p:spPr>
        <p:txBody>
          <a:bodyPr/>
          <a:lstStyle/>
          <a:p>
            <a:r>
              <a:rPr lang="ru-RU" altLang="ru-RU" sz="3600" smtClean="0"/>
              <a:t>Список публикаций. Оценивание результатов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sz="quarter" idx="1"/>
          </p:nvPr>
        </p:nvSpPr>
        <p:spPr>
          <a:xfrm>
            <a:off x="323850" y="1844675"/>
            <a:ext cx="8442325" cy="4251325"/>
          </a:xfrm>
        </p:spPr>
        <p:txBody>
          <a:bodyPr/>
          <a:lstStyle/>
          <a:p>
            <a:r>
              <a:rPr lang="ru-RU" altLang="ru-RU" sz="2000" smtClean="0"/>
              <a:t>Раицкая Г.В. Использование критериального подхода при анализе урока</a:t>
            </a:r>
            <a:r>
              <a:rPr lang="en-US" altLang="ru-RU" sz="2000" smtClean="0"/>
              <a:t> </a:t>
            </a:r>
            <a:r>
              <a:rPr lang="ru-RU" altLang="ru-RU" sz="2000" smtClean="0"/>
              <a:t>// Актуальные аспекты реализации ФГОС НОО: опыт прошлого – взгляд в будущее: Материалы Всероссийской научно-практической конференции (Уфа, 27 ноября 2015 года). – В 2-х ч. – Часть 2. – Уфа: Издательство ИРО РБ, 2015. – 390 с. – С. 286–293.</a:t>
            </a:r>
            <a:endParaRPr lang="en-US" altLang="ru-RU" sz="2000" smtClean="0"/>
          </a:p>
          <a:p>
            <a:r>
              <a:rPr lang="ru-RU" altLang="ru-RU" sz="2000" smtClean="0"/>
              <a:t>Мартынец М.С. Начальное иноязычное образование: проблемы формирования и оценки познавательных универсальных учебных действий // Опыт реализации стандартов нового поколения: достижения, проблемы, перспективы: материалы краевой научно-практической конференции. — Красноярск, 30 мая 2012 / под ред. Г. В. Раицкой. — Красноярск, 2013. — 92 с. — С. 17–20.</a:t>
            </a:r>
            <a:endParaRPr lang="en-US" altLang="ru-RU" sz="2000" smtClean="0"/>
          </a:p>
          <a:p>
            <a:endParaRPr lang="ru-RU" altLang="ru-RU" sz="2000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7" name="Объек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altLang="ru-RU" sz="2400" smtClean="0"/>
              <a:t>Система внутришкольного контроля качества начального общего образования Красноярского края : методические рекомендации / сост. Г.В.Гребенцова, Г.В.Раицкая. – Красноярск, 2016. – 80 с.</a:t>
            </a:r>
          </a:p>
          <a:p>
            <a:r>
              <a:rPr lang="ru-RU" altLang="ru-RU" sz="2400" smtClean="0"/>
              <a:t>Организация педагогического мониторинга в начальной школе (1 класс) / Г.В.Раицкая, А.В.Керженцева, Л.Г.Кравцова. – Красноярск: ККИПК, 2014. – 128 с.</a:t>
            </a:r>
            <a:endParaRPr lang="en-US" altLang="ru-RU" sz="2400" smtClean="0"/>
          </a:p>
          <a:p>
            <a:r>
              <a:rPr lang="ru-RU" altLang="ru-RU" sz="2400" smtClean="0"/>
              <a:t>Раицкая Г.В. Значимость внутришкольного контроля качества начального общего образования // Журнал руководителя управления образованием, №5 (48), 2015. – С. 36–41.</a:t>
            </a:r>
          </a:p>
          <a:p>
            <a:endParaRPr lang="ru-RU" altLang="ru-RU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55875" y="44450"/>
            <a:ext cx="6588125" cy="1223963"/>
          </a:xfrm>
        </p:spPr>
        <p:txBody>
          <a:bodyPr/>
          <a:lstStyle/>
          <a:p>
            <a:r>
              <a:rPr lang="ru-RU" altLang="ru-RU" sz="1800" b="1" smtClean="0"/>
              <a:t>ПРОЕКТ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b="1" i="1" smtClean="0"/>
              <a:t>«Возможности изменения практики педагогов по достижению младшими школьниками гарантируемых планируемых результатов»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endParaRPr lang="ru-RU" altLang="ru-RU" sz="180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1989138"/>
            <a:ext cx="31400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 descr="E:\_data\Desktop\Хохлова Е.Э\день открытых дверей\фото\работа, работа и ещё раз работа\эффектные звёзды проект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102383">
            <a:off x="2108994" y="2796382"/>
            <a:ext cx="4054475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810125"/>
            <a:ext cx="295275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179388" y="1925638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latin typeface="Arial" pitchFamily="34" charset="0"/>
              </a:rPr>
              <a:t>2013 – 2016 </a:t>
            </a:r>
            <a:r>
              <a:rPr lang="ru-RU" altLang="ru-RU" sz="2400" b="1">
                <a:latin typeface="Arial" pitchFamily="34" charset="0"/>
              </a:rPr>
              <a:t>гг</a:t>
            </a:r>
            <a:r>
              <a:rPr lang="ru-RU" altLang="ru-RU" sz="180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1188" y="1916113"/>
            <a:ext cx="7705725" cy="381635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altLang="ru-RU" sz="2400" b="1" smtClean="0">
                <a:solidFill>
                  <a:schemeClr val="tx1"/>
                </a:solidFill>
              </a:rPr>
              <a:t>научно-практическая конференция </a:t>
            </a:r>
            <a:r>
              <a:rPr lang="ru-RU" altLang="ru-RU" sz="2400" smtClean="0">
                <a:solidFill>
                  <a:schemeClr val="tx1"/>
                </a:solidFill>
              </a:rPr>
              <a:t>«Образовательные результаты и пути их достижения в рамках нового стандарта» (16 июня 2014г.);</a:t>
            </a:r>
            <a:br>
              <a:rPr lang="ru-RU" altLang="ru-RU" sz="2400" smtClean="0">
                <a:solidFill>
                  <a:schemeClr val="tx1"/>
                </a:solidFill>
              </a:rPr>
            </a:br>
            <a:r>
              <a:rPr lang="ru-RU" altLang="ru-RU" sz="2400" smtClean="0">
                <a:solidFill>
                  <a:schemeClr val="tx1"/>
                </a:solidFill>
              </a:rPr>
              <a:t>региональный </a:t>
            </a:r>
            <a:r>
              <a:rPr lang="ru-RU" altLang="ru-RU" sz="2400" b="1" smtClean="0">
                <a:solidFill>
                  <a:schemeClr val="tx1"/>
                </a:solidFill>
              </a:rPr>
              <a:t>конкурс педагогического мастерства</a:t>
            </a:r>
            <a:r>
              <a:rPr lang="ru-RU" altLang="ru-RU" sz="2400" b="1" i="1" smtClean="0">
                <a:solidFill>
                  <a:schemeClr val="tx1"/>
                </a:solidFill>
              </a:rPr>
              <a:t> </a:t>
            </a:r>
            <a:r>
              <a:rPr lang="ru-RU" altLang="ru-RU" sz="2400" smtClean="0">
                <a:solidFill>
                  <a:schemeClr val="tx1"/>
                </a:solidFill>
              </a:rPr>
              <a:t>«Изменение практики педагогов пилотных территорий по достижению планируемых результатов младшими школьниками» (4 декабря 2014 г.);</a:t>
            </a:r>
            <a:br>
              <a:rPr lang="ru-RU" altLang="ru-RU" sz="2400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>фестиваль мастер-классов</a:t>
            </a:r>
            <a:r>
              <a:rPr lang="ru-RU" altLang="ru-RU" sz="2400" smtClean="0">
                <a:solidFill>
                  <a:schemeClr val="tx1"/>
                </a:solidFill>
              </a:rPr>
              <a:t> «Приёмы, направленные на формирование критериального оценивания» (16-17 июня 2015 г.).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3492500" y="188913"/>
            <a:ext cx="38877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ДЕМОНСТРАЦИЯ ОПЫТА</a:t>
            </a:r>
            <a:endParaRPr lang="ru-RU" alt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освоены участниками проекта </a:t>
            </a:r>
            <a:endParaRPr lang="ru-RU" altLang="ru-RU" smtClean="0"/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539750" y="1947863"/>
            <a:ext cx="8135938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способы профессиональной деятельности, направленные на обеспечение возможности достижения предметных и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результатов младшими школьниками в образовательном процессе: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операционализации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способ планирования предметных и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результатов;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способ разработки листов учебных достижений младшими школьниками;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критерии и показатели уровней освоения способа работы с заданиями.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627313" y="0"/>
            <a:ext cx="6138862" cy="1219200"/>
          </a:xfrm>
        </p:spPr>
        <p:txBody>
          <a:bodyPr/>
          <a:lstStyle/>
          <a:p>
            <a:r>
              <a:rPr lang="ru-RU" altLang="ru-RU" sz="2400" b="1" smtClean="0"/>
              <a:t>Реализация стандартов нового поколения в начальной школе» </a:t>
            </a:r>
            <a:br>
              <a:rPr lang="ru-RU" altLang="ru-RU" sz="2400" b="1" smtClean="0"/>
            </a:br>
            <a:r>
              <a:rPr lang="ru-RU" altLang="ru-RU" sz="2400" b="1" smtClean="0"/>
              <a:t>(по накопительной системе)</a:t>
            </a:r>
            <a:endParaRPr lang="ru-RU" altLang="ru-RU" sz="240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i="1" dirty="0" smtClean="0"/>
              <a:t>Для управленцев,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i="1" dirty="0"/>
              <a:t>к</a:t>
            </a:r>
            <a:r>
              <a:rPr lang="ru-RU" i="1" dirty="0" smtClean="0"/>
              <a:t>урирующих начальную школу:</a:t>
            </a:r>
          </a:p>
          <a:p>
            <a:pPr>
              <a:defRPr/>
            </a:pPr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</a:t>
            </a:r>
            <a:r>
              <a:rPr lang="ru-RU" dirty="0"/>
              <a:t>контроля (текущий контроль успеваемости учащихся и </a:t>
            </a:r>
            <a:r>
              <a:rPr lang="ru-RU" dirty="0" smtClean="0"/>
              <a:t>промежуточная </a:t>
            </a:r>
            <a:r>
              <a:rPr lang="ru-RU" dirty="0"/>
              <a:t>аттестация</a:t>
            </a:r>
            <a:r>
              <a:rPr lang="ru-RU" dirty="0" smtClean="0"/>
              <a:t>);</a:t>
            </a:r>
          </a:p>
          <a:p>
            <a:pPr>
              <a:defRPr/>
            </a:pPr>
            <a:r>
              <a:rPr lang="ru-RU" dirty="0" err="1" smtClean="0"/>
              <a:t>критериальный</a:t>
            </a:r>
            <a:r>
              <a:rPr lang="ru-RU" dirty="0" smtClean="0"/>
              <a:t> </a:t>
            </a:r>
            <a:r>
              <a:rPr lang="ru-RU" dirty="0"/>
              <a:t>подход к оцениванию </a:t>
            </a:r>
            <a:endParaRPr lang="ru-RU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     достижений </a:t>
            </a:r>
            <a:r>
              <a:rPr lang="ru-RU" dirty="0"/>
              <a:t>младших </a:t>
            </a:r>
            <a:r>
              <a:rPr lang="ru-RU" dirty="0" smtClean="0"/>
              <a:t>школьников.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555875" y="0"/>
            <a:ext cx="6210300" cy="1219200"/>
          </a:xfrm>
        </p:spPr>
        <p:txBody>
          <a:bodyPr/>
          <a:lstStyle/>
          <a:p>
            <a:r>
              <a:rPr lang="ru-RU" altLang="ru-RU" sz="2400" b="1" smtClean="0"/>
              <a:t>Реализация стандартов нового поколения в начальной школе» </a:t>
            </a:r>
            <a:br>
              <a:rPr lang="ru-RU" altLang="ru-RU" sz="2400" b="1" smtClean="0"/>
            </a:br>
            <a:r>
              <a:rPr lang="ru-RU" altLang="ru-RU" sz="2400" b="1" smtClean="0"/>
              <a:t>(по накопительной системе)</a:t>
            </a:r>
            <a:endParaRPr lang="ru-RU" altLang="ru-RU" sz="240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i="1" dirty="0" smtClean="0"/>
              <a:t>Для педагогов, работающих в начальной школе:</a:t>
            </a:r>
          </a:p>
          <a:p>
            <a:pPr>
              <a:defRPr/>
            </a:pPr>
            <a:r>
              <a:rPr lang="ru-RU" dirty="0"/>
              <a:t>о</a:t>
            </a:r>
            <a:r>
              <a:rPr lang="ru-RU" dirty="0" smtClean="0"/>
              <a:t>рганизация педагогического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(</a:t>
            </a:r>
            <a:r>
              <a:rPr lang="ru-RU" dirty="0" err="1"/>
              <a:t>внутриклассного</a:t>
            </a:r>
            <a:r>
              <a:rPr lang="ru-RU" dirty="0"/>
              <a:t>) </a:t>
            </a:r>
            <a:r>
              <a:rPr lang="ru-RU" dirty="0" smtClean="0"/>
              <a:t>мониторинга;</a:t>
            </a:r>
          </a:p>
          <a:p>
            <a:pPr>
              <a:defRPr/>
            </a:pPr>
            <a:r>
              <a:rPr lang="ru-RU" dirty="0" smtClean="0"/>
              <a:t>деятельность </a:t>
            </a:r>
            <a:r>
              <a:rPr lang="ru-RU" dirty="0"/>
              <a:t>педагога по работе с образовательными </a:t>
            </a:r>
            <a:r>
              <a:rPr lang="ru-RU" dirty="0" smtClean="0"/>
              <a:t>результатами;</a:t>
            </a:r>
          </a:p>
          <a:p>
            <a:pPr>
              <a:defRPr/>
            </a:pPr>
            <a:r>
              <a:rPr lang="ru-RU" dirty="0" err="1" smtClean="0"/>
              <a:t>критериальный</a:t>
            </a:r>
            <a:r>
              <a:rPr lang="ru-RU" dirty="0" smtClean="0"/>
              <a:t> </a:t>
            </a:r>
            <a:r>
              <a:rPr lang="ru-RU" dirty="0"/>
              <a:t>подход к оцениванию достижений младших </a:t>
            </a:r>
            <a:r>
              <a:rPr lang="ru-RU" dirty="0" smtClean="0"/>
              <a:t>школьников;</a:t>
            </a:r>
          </a:p>
          <a:p>
            <a:pPr>
              <a:defRPr/>
            </a:pPr>
            <a:r>
              <a:rPr lang="ru-RU" dirty="0" smtClean="0"/>
              <a:t>стартовая </a:t>
            </a:r>
            <a:r>
              <a:rPr lang="ru-RU" dirty="0"/>
              <a:t>диагностика младших </a:t>
            </a:r>
            <a:r>
              <a:rPr lang="ru-RU" dirty="0" smtClean="0"/>
              <a:t>школьников.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98738" y="115888"/>
            <a:ext cx="6167437" cy="1103312"/>
          </a:xfrm>
        </p:spPr>
        <p:txBody>
          <a:bodyPr/>
          <a:lstStyle/>
          <a:p>
            <a:r>
              <a:rPr lang="ru-RU" altLang="ru-RU" sz="3200" smtClean="0"/>
              <a:t>Научно-методические публикации сотрудников</a:t>
            </a:r>
          </a:p>
        </p:txBody>
      </p:sp>
      <p:pic>
        <p:nvPicPr>
          <p:cNvPr id="24579" name="Picture 2" descr="20150918 cov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474539">
            <a:off x="295275" y="2033588"/>
            <a:ext cx="1709738" cy="2339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dost ml schk 3k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63912">
            <a:off x="1763713" y="2033588"/>
            <a:ext cx="1671637" cy="2339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8" descr="dost pl rez mate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17038">
            <a:off x="912813" y="4000500"/>
            <a:ext cx="1590675" cy="2339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10" descr="anan Rus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50401">
            <a:off x="3133725" y="2022475"/>
            <a:ext cx="1611313" cy="2339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6" descr="dost pl res E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76334">
            <a:off x="2451100" y="4022725"/>
            <a:ext cx="1601788" cy="2339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2" descr="Xerox Phaser 3200MFP 20140120134408 1 cr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29133">
            <a:off x="6813550" y="1989138"/>
            <a:ext cx="1922463" cy="2752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4" descr="Xerox Phaser 3200MFP 20140120134408 2 cr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412542">
            <a:off x="4870450" y="2030413"/>
            <a:ext cx="1897063" cy="2705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6" descr="Xerox Phaser 3200MFP 20141030100203 1 cr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44764">
            <a:off x="4962525" y="3719513"/>
            <a:ext cx="2008188" cy="28273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8" descr="SystemVSHK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96064">
            <a:off x="6837363" y="3735388"/>
            <a:ext cx="1876425" cy="27352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Сотрудничество с ФНМЦ, ФИРО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539750" y="1989138"/>
            <a:ext cx="73453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itchFamily="34" charset="0"/>
              </a:rPr>
              <a:t>ПОДПИСАНО</a:t>
            </a:r>
            <a:r>
              <a:rPr lang="ru-RU" altLang="ru-RU" sz="1800" b="1">
                <a:latin typeface="Arial" pitchFamily="34" charset="0"/>
              </a:rPr>
              <a:t> СОГЛАШЕНИЕ ИПК С ФЕДЕРАЛЬНЫМ НАУЧНО-МЕТОДИЧЕСКИМ ЦЕНТРОМ ИМ. Л.В. ЗАНКОВА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pitchFamily="34" charset="0"/>
              </a:rPr>
              <a:t>СОГЛАШЕНИЕ С ФИРО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itchFamily="34" charset="0"/>
              </a:rPr>
              <a:t>СОЗДАНЫ</a:t>
            </a:r>
            <a:r>
              <a:rPr lang="ru-RU" altLang="ru-RU" sz="2400" b="1">
                <a:latin typeface="Arial" pitchFamily="34" charset="0"/>
              </a:rPr>
              <a:t> ЭКСПЕРИМЕНТАЛЬНЫЕ ПЛОЩАДКИ ФИРО </a:t>
            </a:r>
            <a:r>
              <a:rPr lang="ru-RU" altLang="ru-RU" sz="2400">
                <a:latin typeface="Arial" pitchFamily="34" charset="0"/>
              </a:rPr>
              <a:t>ПО ТЕМЕ  «Система Л.В. Занкова как научно-методологическая программа «Педагогики развития» в образовательном пространстве Красноярского края» в 32-х образовательных организациях на 54 классах.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5299075"/>
            <a:ext cx="12954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4" descr="C:\Users\raigala\Desktop\Pictures\ФНМЦ_c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5988" y="5392738"/>
            <a:ext cx="2941637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700338" y="14288"/>
            <a:ext cx="6065837" cy="1103312"/>
          </a:xfrm>
        </p:spPr>
        <p:txBody>
          <a:bodyPr/>
          <a:lstStyle/>
          <a:p>
            <a:r>
              <a:rPr lang="ru-RU" altLang="ru-RU" sz="2000" smtClean="0"/>
              <a:t>ПРОЕКТ «</a:t>
            </a:r>
            <a:r>
              <a:rPr lang="ru-RU" altLang="ru-RU" sz="2000" b="1" i="1" smtClean="0"/>
              <a:t>Универсальные учебные действия: процедуры и механизмы изменения профессиональной деятельности педагога</a:t>
            </a:r>
            <a:r>
              <a:rPr lang="ru-RU" altLang="ru-RU" sz="2000" smtClean="0"/>
              <a:t>»</a:t>
            </a:r>
          </a:p>
        </p:txBody>
      </p:sp>
      <p:pic>
        <p:nvPicPr>
          <p:cNvPr id="26627" name="Picture 2" descr="C:\Users\martms\Documents\Кафедра НО\Фото\2017.02.03\IMG_2931_c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408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84213" y="1268413"/>
            <a:ext cx="1403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itchFamily="34" charset="0"/>
              </a:rPr>
              <a:t>с </a:t>
            </a:r>
            <a:r>
              <a:rPr lang="en-US" altLang="ru-RU" sz="2400" b="1">
                <a:latin typeface="Arial" pitchFamily="34" charset="0"/>
              </a:rPr>
              <a:t>2016 </a:t>
            </a:r>
            <a:r>
              <a:rPr lang="ru-RU" altLang="ru-RU" sz="2400" b="1">
                <a:latin typeface="Arial" pitchFamily="34" charset="0"/>
              </a:rPr>
              <a:t>г</a:t>
            </a:r>
            <a:r>
              <a:rPr lang="ru-RU" altLang="ru-RU" sz="180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пк новый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политика института по введению ФГОС НОО</Template>
  <TotalTime>2362</TotalTime>
  <Words>964</Words>
  <Application>Microsoft Office PowerPoint</Application>
  <PresentationFormat>Экран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Wingdings</vt:lpstr>
      <vt:lpstr>Wingdings 2</vt:lpstr>
      <vt:lpstr>Optima Cyr</vt:lpstr>
      <vt:lpstr>Tw Cen MT</vt:lpstr>
      <vt:lpstr>Times New Roman</vt:lpstr>
      <vt:lpstr>Обычная</vt:lpstr>
      <vt:lpstr>ипк новый</vt:lpstr>
      <vt:lpstr>КАФЕДРА  НАЧАЛЬНОГО  ОБРАЗОВАНИЯ</vt:lpstr>
      <vt:lpstr>ПРОЕКТ «Возможности изменения практики педагогов по достижению младшими школьниками гарантируемых планируемых результатов» </vt:lpstr>
      <vt:lpstr>научно-практическая конференция «Образовательные результаты и пути их достижения в рамках нового стандарта» (16 июня 2014г.); региональный конкурс педагогического мастерства «Изменение практики педагогов пилотных территорий по достижению планируемых результатов младшими школьниками» (4 декабря 2014 г.); фестиваль мастер-классов «Приёмы, направленные на формирование критериального оценивания» (16-17 июня 2015 г.). </vt:lpstr>
      <vt:lpstr>освоены участниками проекта </vt:lpstr>
      <vt:lpstr>Реализация стандартов нового поколения в начальной школе»  (по накопительной системе)</vt:lpstr>
      <vt:lpstr>Реализация стандартов нового поколения в начальной школе»  (по накопительной системе)</vt:lpstr>
      <vt:lpstr>Научно-методические публикации сотрудников</vt:lpstr>
      <vt:lpstr>Сотрудничество с ФНМЦ, ФИРО</vt:lpstr>
      <vt:lpstr>ПРОЕКТ «Универсальные учебные действия: процедуры и механизмы изменения профессиональной деятельности педагога»</vt:lpstr>
      <vt:lpstr>ПРОЕКТ «УУД: процедуры и механизмы изменения профессиональной деятельности педагога»</vt:lpstr>
      <vt:lpstr>Презентация PowerPoint</vt:lpstr>
      <vt:lpstr>Задания</vt:lpstr>
      <vt:lpstr>Задания</vt:lpstr>
      <vt:lpstr>Задание:</vt:lpstr>
      <vt:lpstr>Задание:</vt:lpstr>
      <vt:lpstr>Список публикаций.  Достижение образовательных результатов</vt:lpstr>
      <vt:lpstr>Список публикаций.  Достижение образовательных результатов</vt:lpstr>
      <vt:lpstr>Список публикаций. Оценивание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востребованности  программ повышения квалификации и профессиональной переподготовки  в 2011 и первом полугодии 2012.  Прогноз на 2013</dc:title>
  <dc:creator>Андреева Светлана Юрьевна</dc:creator>
  <cp:lastModifiedBy>RTF</cp:lastModifiedBy>
  <cp:revision>369</cp:revision>
  <cp:lastPrinted>2017-08-22T02:43:37Z</cp:lastPrinted>
  <dcterms:modified xsi:type="dcterms:W3CDTF">2017-08-24T10:04:12Z</dcterms:modified>
</cp:coreProperties>
</file>