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_rels/notesSlide9.xml.rels" ContentType="application/vnd.openxmlformats-package.relationships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19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36.png" ContentType="image/png"/>
  <Override PartName="/ppt/media/image37.png" ContentType="image/png"/>
  <Override PartName="/ppt/media/image38.png" ContentType="image/png"/>
  <Override PartName="/ppt/media/image39.png" ContentType="image/png"/>
  <Override PartName="/ppt/media/image40.png" ContentType="image/png"/>
  <Override PartName="/ppt/media/image41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47.png" ContentType="image/png"/>
  <Override PartName="/ppt/media/image48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1400" spc="-1" strike="noStrike">
                <a:latin typeface="Times New Roman"/>
              </a:rPr>
              <a:t>&lt;верхний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4E437F2F-1FF2-412B-859B-A21E13686D9B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219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2956236E-AF32-45D5-AD5F-E79F36DDBD7F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24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p>
            <a:pPr marL="216000" indent="-216000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</p:txBody>
      </p:sp>
      <p:sp>
        <p:nvSpPr>
          <p:cNvPr id="246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34F7A0E8-3204-4D5F-BF61-BA8323FADDF0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p>
            <a:pPr marL="216000" indent="-216000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</p:txBody>
      </p:sp>
      <p:sp>
        <p:nvSpPr>
          <p:cNvPr id="249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A76B390D-1109-462F-AE78-8C0C4F50988F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25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p>
            <a:pPr marL="216000" indent="-216000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</p:txBody>
      </p:sp>
      <p:sp>
        <p:nvSpPr>
          <p:cNvPr id="252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BDC34224-A46B-45E5-9C34-212FEB521FF6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p>
            <a:pPr marL="216000" indent="-216000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</p:txBody>
      </p:sp>
      <p:sp>
        <p:nvSpPr>
          <p:cNvPr id="255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6485870F-6A99-42CD-A9A1-4B9EF18DC96D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p>
            <a:pPr marL="216000" indent="-216000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</p:txBody>
      </p:sp>
      <p:sp>
        <p:nvSpPr>
          <p:cNvPr id="258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10FC77E8-8117-4F6C-B7A9-F5793913A9EE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p>
            <a:pPr marL="216000" indent="-216000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</p:txBody>
      </p:sp>
      <p:sp>
        <p:nvSpPr>
          <p:cNvPr id="261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F89AE9C3-A075-4225-A096-5187DA57D936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p>
            <a:pPr marL="216000" indent="-216000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</p:txBody>
      </p:sp>
      <p:sp>
        <p:nvSpPr>
          <p:cNvPr id="264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444F75FC-DEBD-4988-BBAE-0F18DB9FBA03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p>
            <a:pPr marL="216000" indent="-216000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</p:txBody>
      </p:sp>
      <p:sp>
        <p:nvSpPr>
          <p:cNvPr id="267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97AD82EE-F1E8-41EB-81D7-98DB17AF5FEE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p>
            <a:pPr marL="216000" indent="-216000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</p:txBody>
      </p:sp>
      <p:sp>
        <p:nvSpPr>
          <p:cNvPr id="270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A23BC31D-B9AD-4B04-8E04-E2AB57A0F8CB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222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D73C7D4D-99C0-47FC-86EB-AC182E2CCEE5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225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2C3DBE9D-95BC-44BC-8470-229D2E371FCB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228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E931561A-76EB-4308-84D0-81A96024D190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p>
            <a:pPr marL="216000" indent="-216000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</p:txBody>
      </p:sp>
      <p:sp>
        <p:nvSpPr>
          <p:cNvPr id="231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573A0E72-2D49-49EC-897A-7CA7BF7DD449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234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412AE66D-3743-402F-B695-D2BF2817E319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237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E68CDD9E-0EAC-491B-BFCC-341DAE5F7DC5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240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3F421AF1-BC7E-4D05-9D39-30F6F85359AD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p>
            <a:pPr marL="216000" indent="-216000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</p:txBody>
      </p:sp>
      <p:sp>
        <p:nvSpPr>
          <p:cNvPr id="243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1F2E6989-BD17-474B-AA13-26B2C4661859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B847E380-D977-46DB-9C54-32740BE549DF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7.9.20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C39276AE-2973-46C7-BC43-01D83483E44C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E31EEB07-9C0E-41A5-BE74-2EC964DFE3E3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7.9.20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3D8CB611-748D-4122-996A-C90BCBC05F0E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hyperlink" Target="https://www.01math.com/maths/test?subcategory_id=53" TargetMode="External"/><Relationship Id="rId5" Type="http://schemas.openxmlformats.org/officeDocument/2006/relationships/hyperlink" Target="https://www.01math.com/maths/test?subcategory_id=53" TargetMode="External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slideLayout" Target="../slideLayouts/slideLayout13.xml"/><Relationship Id="rId11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slideLayout" Target="../slideLayouts/slideLayout13.xml"/><Relationship Id="rId8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slideLayout" Target="../slideLayouts/slideLayout13.xml"/><Relationship Id="rId7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hyperlink" Target="https://drive.google.com/drive/folders/1rQ9VGBBw0Gp2-SQtmZ-xzY8fQ5njTJSA?usp=sharing" TargetMode="External"/><Relationship Id="rId2" Type="http://schemas.openxmlformats.org/officeDocument/2006/relationships/hyperlink" Target="https://drive.google.com/drive/folders/1rQ9VGBBw0Gp2-SQtmZ-xzY8fQ5njTJSA?usp=sharing" TargetMode="External"/><Relationship Id="rId3" Type="http://schemas.openxmlformats.org/officeDocument/2006/relationships/hyperlink" Target="http://imc-yal72.ru/images/1_3.pdf" TargetMode="External"/><Relationship Id="rId4" Type="http://schemas.openxmlformats.org/officeDocument/2006/relationships/hyperlink" Target="https://www.youtube.com/watch?v=SQVEKj5-I_Q" TargetMode="External"/><Relationship Id="rId5" Type="http://schemas.openxmlformats.org/officeDocument/2006/relationships/hyperlink" Target="https://www.youtube.com/watch?v=Lchxc__IJd4" TargetMode="External"/><Relationship Id="rId6" Type="http://schemas.openxmlformats.org/officeDocument/2006/relationships/hyperlink" Target="http://eljur.ru/pdf/instr/instr_eljur_tests.pdf" TargetMode="External"/><Relationship Id="rId7" Type="http://schemas.openxmlformats.org/officeDocument/2006/relationships/image" Target="../media/image48.png"/><Relationship Id="rId8" Type="http://schemas.openxmlformats.org/officeDocument/2006/relationships/slideLayout" Target="../slideLayouts/slideLayout13.xml"/><Relationship Id="rId9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hyperlink" Target="https://01math.com/maths/homework?id=258&amp;c=fbc4dc" TargetMode="External"/><Relationship Id="rId2" Type="http://schemas.openxmlformats.org/officeDocument/2006/relationships/hyperlink" Target="https://01math.com/maths/homework?id=258&amp;c=fbc4dc" TargetMode="External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0" y="0"/>
            <a:ext cx="9611640" cy="6857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b4c7dc"/>
              </a:gs>
            </a:gsLst>
            <a:lin ang="3600000"/>
          </a:gra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9" name="TextShape 2"/>
          <p:cNvSpPr txBox="1"/>
          <p:nvPr/>
        </p:nvSpPr>
        <p:spPr>
          <a:xfrm>
            <a:off x="1143000" y="2000160"/>
            <a:ext cx="6857640" cy="9903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5000"/>
          </a:bodyPr>
          <a:p>
            <a:pPr algn="ctr">
              <a:lnSpc>
                <a:spcPct val="100000"/>
              </a:lnSpc>
            </a:pPr>
            <a:br/>
            <a:r>
              <a:rPr b="0" lang="ru-RU" sz="5600" spc="-1" strike="noStrike">
                <a:solidFill>
                  <a:srgbClr val="10243e"/>
                </a:solidFill>
                <a:latin typeface="Georgia"/>
              </a:rPr>
              <a:t> </a:t>
            </a:r>
            <a:r>
              <a:rPr b="0" lang="ru-RU" sz="5600" spc="-1" strike="noStrike">
                <a:solidFill>
                  <a:srgbClr val="10243e"/>
                </a:solidFill>
                <a:latin typeface="Georgia"/>
              </a:rPr>
              <a:t>Организация урока в технологии смешанного обучения</a:t>
            </a:r>
            <a:br/>
            <a:r>
              <a:rPr b="0" i="1" lang="ru-RU" sz="5600" spc="-1" strike="noStrike">
                <a:solidFill>
                  <a:srgbClr val="17375e"/>
                </a:solidFill>
                <a:latin typeface="Times New Roman"/>
              </a:rPr>
              <a:t>«Перевернутый класс»</a:t>
            </a:r>
            <a:br/>
            <a:r>
              <a:rPr b="0" lang="ru-RU" sz="3900" spc="-1" strike="noStrike">
                <a:solidFill>
                  <a:srgbClr val="10243e"/>
                </a:solidFill>
                <a:latin typeface="Calibri"/>
              </a:rPr>
              <a:t> </a:t>
            </a:r>
            <a:endParaRPr b="0" lang="ru-RU" sz="3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TextShape 3"/>
          <p:cNvSpPr txBox="1"/>
          <p:nvPr/>
        </p:nvSpPr>
        <p:spPr>
          <a:xfrm>
            <a:off x="2428920" y="521496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r">
              <a:lnSpc>
                <a:spcPct val="100000"/>
              </a:lnSpc>
              <a:spcBef>
                <a:spcPts val="360"/>
              </a:spcBef>
            </a:pPr>
            <a:r>
              <a:rPr b="0" lang="ru-RU" sz="1800" spc="-1" strike="noStrike">
                <a:solidFill>
                  <a:srgbClr val="10243e"/>
                </a:solidFill>
                <a:latin typeface="Times New Roman"/>
              </a:rPr>
              <a:t>Филатова Ольга Дмитриевна,</a:t>
            </a:r>
            <a:endParaRPr b="0" lang="ru-RU" sz="18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360"/>
              </a:spcBef>
            </a:pPr>
            <a:r>
              <a:rPr b="0" lang="ru-RU" sz="1800" spc="-1" strike="noStrike">
                <a:solidFill>
                  <a:srgbClr val="10243e"/>
                </a:solidFill>
                <a:latin typeface="Times New Roman"/>
              </a:rPr>
              <a:t> </a:t>
            </a:r>
            <a:r>
              <a:rPr b="0" lang="ru-RU" sz="1800" spc="-1" strike="noStrike">
                <a:solidFill>
                  <a:srgbClr val="10243e"/>
                </a:solidFill>
                <a:latin typeface="Times New Roman"/>
              </a:rPr>
              <a:t>учитель математики МБОУ СШ № 155</a:t>
            </a:r>
            <a:endParaRPr b="0" lang="ru-RU" sz="18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360"/>
              </a:spcBef>
            </a:pPr>
            <a:r>
              <a:rPr b="0" lang="ru-RU" sz="1800" spc="-1" strike="noStrike">
                <a:solidFill>
                  <a:srgbClr val="10243e"/>
                </a:solidFill>
                <a:latin typeface="Times New Roman"/>
              </a:rPr>
              <a:t>г.Красноярск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91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1714320" cy="122832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500040" y="-357120"/>
            <a:ext cx="8229240" cy="11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000000"/>
                </a:solidFill>
                <a:latin typeface="Calibri"/>
              </a:rPr>
              <a:t>Google Формы</a:t>
            </a:r>
            <a:endParaRPr b="0" lang="ru-RU" sz="3600" spc="-1" strike="noStrike">
              <a:latin typeface="Arial"/>
            </a:endParaRPr>
          </a:p>
        </p:txBody>
      </p:sp>
      <p:pic>
        <p:nvPicPr>
          <p:cNvPr id="157" name="Picture 3" descr=""/>
          <p:cNvPicPr/>
          <p:nvPr/>
        </p:nvPicPr>
        <p:blipFill>
          <a:blip r:embed="rId1"/>
          <a:stretch/>
        </p:blipFill>
        <p:spPr>
          <a:xfrm>
            <a:off x="857160" y="571320"/>
            <a:ext cx="4939200" cy="4991400"/>
          </a:xfrm>
          <a:prstGeom prst="rect">
            <a:avLst/>
          </a:prstGeom>
          <a:ln w="9360">
            <a:noFill/>
          </a:ln>
        </p:spPr>
      </p:pic>
      <p:pic>
        <p:nvPicPr>
          <p:cNvPr id="158" name="Picture 4" descr=""/>
          <p:cNvPicPr/>
          <p:nvPr/>
        </p:nvPicPr>
        <p:blipFill>
          <a:blip r:embed="rId2"/>
          <a:stretch/>
        </p:blipFill>
        <p:spPr>
          <a:xfrm>
            <a:off x="1785960" y="3571920"/>
            <a:ext cx="7149600" cy="2997000"/>
          </a:xfrm>
          <a:prstGeom prst="rect">
            <a:avLst/>
          </a:prstGeom>
          <a:ln w="9360">
            <a:noFill/>
          </a:ln>
        </p:spPr>
      </p:pic>
      <p:pic>
        <p:nvPicPr>
          <p:cNvPr id="159" name="Picture 2" descr=""/>
          <p:cNvPicPr/>
          <p:nvPr/>
        </p:nvPicPr>
        <p:blipFill>
          <a:blip r:embed="rId3"/>
          <a:stretch/>
        </p:blipFill>
        <p:spPr>
          <a:xfrm>
            <a:off x="0" y="0"/>
            <a:ext cx="1071000" cy="767520"/>
          </a:xfrm>
          <a:prstGeom prst="rect">
            <a:avLst/>
          </a:prstGeom>
          <a:ln w="9360">
            <a:noFill/>
          </a:ln>
        </p:spPr>
      </p:pic>
      <p:sp>
        <p:nvSpPr>
          <p:cNvPr id="160" name="CustomShape 2"/>
          <p:cNvSpPr/>
          <p:nvPr/>
        </p:nvSpPr>
        <p:spPr>
          <a:xfrm>
            <a:off x="3214800" y="4857840"/>
            <a:ext cx="856800" cy="1795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2" descr=""/>
          <p:cNvPicPr/>
          <p:nvPr/>
        </p:nvPicPr>
        <p:blipFill>
          <a:blip r:embed="rId1"/>
          <a:stretch/>
        </p:blipFill>
        <p:spPr>
          <a:xfrm>
            <a:off x="857160" y="1357200"/>
            <a:ext cx="7495920" cy="4525560"/>
          </a:xfrm>
          <a:prstGeom prst="rect">
            <a:avLst/>
          </a:prstGeom>
          <a:ln w="9360">
            <a:noFill/>
          </a:ln>
        </p:spPr>
      </p:pic>
      <p:pic>
        <p:nvPicPr>
          <p:cNvPr id="162" name="Picture 3" descr=""/>
          <p:cNvPicPr/>
          <p:nvPr/>
        </p:nvPicPr>
        <p:blipFill>
          <a:blip r:embed="rId2"/>
          <a:stretch/>
        </p:blipFill>
        <p:spPr>
          <a:xfrm>
            <a:off x="3000240" y="142920"/>
            <a:ext cx="3381120" cy="657000"/>
          </a:xfrm>
          <a:prstGeom prst="rect">
            <a:avLst/>
          </a:prstGeom>
          <a:ln w="9360">
            <a:noFill/>
          </a:ln>
        </p:spPr>
      </p:pic>
      <p:pic>
        <p:nvPicPr>
          <p:cNvPr id="163" name="Picture 2" descr=""/>
          <p:cNvPicPr/>
          <p:nvPr/>
        </p:nvPicPr>
        <p:blipFill>
          <a:blip r:embed="rId3"/>
          <a:stretch/>
        </p:blipFill>
        <p:spPr>
          <a:xfrm>
            <a:off x="0" y="0"/>
            <a:ext cx="1714320" cy="122832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Picture 2" descr=""/>
          <p:cNvPicPr/>
          <p:nvPr/>
        </p:nvPicPr>
        <p:blipFill>
          <a:blip r:embed="rId1"/>
          <a:stretch/>
        </p:blipFill>
        <p:spPr>
          <a:xfrm>
            <a:off x="785880" y="1214280"/>
            <a:ext cx="7558560" cy="4419360"/>
          </a:xfrm>
          <a:prstGeom prst="rect">
            <a:avLst/>
          </a:prstGeom>
          <a:ln w="9360">
            <a:noFill/>
          </a:ln>
        </p:spPr>
      </p:pic>
      <p:pic>
        <p:nvPicPr>
          <p:cNvPr id="165" name="Picture 3" descr=""/>
          <p:cNvPicPr/>
          <p:nvPr/>
        </p:nvPicPr>
        <p:blipFill>
          <a:blip r:embed="rId2"/>
          <a:stretch/>
        </p:blipFill>
        <p:spPr>
          <a:xfrm>
            <a:off x="2857320" y="285840"/>
            <a:ext cx="3381120" cy="657000"/>
          </a:xfrm>
          <a:prstGeom prst="rect">
            <a:avLst/>
          </a:prstGeom>
          <a:ln w="9360">
            <a:noFill/>
          </a:ln>
        </p:spPr>
      </p:pic>
      <p:pic>
        <p:nvPicPr>
          <p:cNvPr id="166" name="Picture 2" descr=""/>
          <p:cNvPicPr/>
          <p:nvPr/>
        </p:nvPicPr>
        <p:blipFill>
          <a:blip r:embed="rId3"/>
          <a:stretch/>
        </p:blipFill>
        <p:spPr>
          <a:xfrm>
            <a:off x="0" y="0"/>
            <a:ext cx="1714320" cy="1228320"/>
          </a:xfrm>
          <a:prstGeom prst="rect">
            <a:avLst/>
          </a:prstGeom>
          <a:ln w="9360">
            <a:noFill/>
          </a:ln>
        </p:spPr>
      </p:pic>
      <p:sp>
        <p:nvSpPr>
          <p:cNvPr id="167" name="CustomShape 1"/>
          <p:cNvSpPr/>
          <p:nvPr/>
        </p:nvSpPr>
        <p:spPr>
          <a:xfrm>
            <a:off x="1285920" y="3429000"/>
            <a:ext cx="1071360" cy="303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</a:rPr>
              <a:t>Ученик1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68" name="CustomShape 2"/>
          <p:cNvSpPr/>
          <p:nvPr/>
        </p:nvSpPr>
        <p:spPr>
          <a:xfrm>
            <a:off x="1214280" y="4143240"/>
            <a:ext cx="1071360" cy="303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</a:rPr>
              <a:t>Ученик2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69" name="CustomShape 3"/>
          <p:cNvSpPr/>
          <p:nvPr/>
        </p:nvSpPr>
        <p:spPr>
          <a:xfrm>
            <a:off x="1214280" y="4786200"/>
            <a:ext cx="1356840" cy="303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</a:rPr>
              <a:t>Ученик3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70" name="CustomShape 4"/>
          <p:cNvSpPr/>
          <p:nvPr/>
        </p:nvSpPr>
        <p:spPr>
          <a:xfrm>
            <a:off x="1214280" y="5143680"/>
            <a:ext cx="1356840" cy="303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</a:rPr>
              <a:t>Ученик4</a:t>
            </a: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0" y="0"/>
            <a:ext cx="9611640" cy="6857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b4c7dc"/>
              </a:gs>
            </a:gsLst>
            <a:lin ang="3600000"/>
          </a:gra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72" name="CustomShape 2"/>
          <p:cNvSpPr/>
          <p:nvPr/>
        </p:nvSpPr>
        <p:spPr>
          <a:xfrm>
            <a:off x="428760" y="0"/>
            <a:ext cx="8229240" cy="11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3" name="TextShape 3"/>
          <p:cNvSpPr txBox="1"/>
          <p:nvPr/>
        </p:nvSpPr>
        <p:spPr>
          <a:xfrm>
            <a:off x="357120" y="233208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 algn="ctr">
              <a:lnSpc>
                <a:spcPct val="100000"/>
              </a:lnSpc>
              <a:spcBef>
                <a:spcPts val="1321"/>
              </a:spcBef>
            </a:pPr>
            <a:r>
              <a:rPr b="1" lang="ru-RU" sz="6600" spc="-1" strike="noStrike">
                <a:solidFill>
                  <a:srgbClr val="002060"/>
                </a:solidFill>
                <a:latin typeface="Calibri"/>
              </a:rPr>
              <a:t>Сценарий урока</a:t>
            </a:r>
            <a:endParaRPr b="0" lang="ru-RU" sz="66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6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4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1714320" cy="122832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Picture 14" descr=""/>
          <p:cNvPicPr/>
          <p:nvPr/>
        </p:nvPicPr>
        <p:blipFill>
          <a:blip r:embed="rId1"/>
          <a:stretch/>
        </p:blipFill>
        <p:spPr>
          <a:xfrm>
            <a:off x="6643800" y="5178240"/>
            <a:ext cx="2271240" cy="1679400"/>
          </a:xfrm>
          <a:prstGeom prst="rect">
            <a:avLst/>
          </a:prstGeom>
          <a:ln w="9360">
            <a:noFill/>
          </a:ln>
        </p:spPr>
      </p:pic>
      <p:pic>
        <p:nvPicPr>
          <p:cNvPr id="176" name="Picture 13" descr=""/>
          <p:cNvPicPr/>
          <p:nvPr/>
        </p:nvPicPr>
        <p:blipFill>
          <a:blip r:embed="rId2"/>
          <a:stretch/>
        </p:blipFill>
        <p:spPr>
          <a:xfrm>
            <a:off x="0" y="2071800"/>
            <a:ext cx="1609200" cy="902520"/>
          </a:xfrm>
          <a:prstGeom prst="rect">
            <a:avLst/>
          </a:prstGeom>
          <a:ln w="9360">
            <a:noFill/>
          </a:ln>
        </p:spPr>
      </p:pic>
      <p:pic>
        <p:nvPicPr>
          <p:cNvPr id="177" name="Picture 12" descr=""/>
          <p:cNvPicPr/>
          <p:nvPr/>
        </p:nvPicPr>
        <p:blipFill>
          <a:blip r:embed="rId3"/>
          <a:stretch/>
        </p:blipFill>
        <p:spPr>
          <a:xfrm>
            <a:off x="214200" y="3786120"/>
            <a:ext cx="1488240" cy="842400"/>
          </a:xfrm>
          <a:prstGeom prst="rect">
            <a:avLst/>
          </a:prstGeom>
          <a:ln w="9360">
            <a:noFill/>
          </a:ln>
        </p:spPr>
      </p:pic>
      <p:sp>
        <p:nvSpPr>
          <p:cNvPr id="178" name="TextShape 1"/>
          <p:cNvSpPr txBox="1"/>
          <p:nvPr/>
        </p:nvSpPr>
        <p:spPr>
          <a:xfrm>
            <a:off x="571320" y="100008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8000"/>
          </a:bodyPr>
          <a:p>
            <a:pPr marL="343080" indent="-342720" algn="ctr">
              <a:lnSpc>
                <a:spcPct val="100000"/>
              </a:lnSpc>
              <a:spcBef>
                <a:spcPts val="400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Ученикам, которые успешно выполнили домашнюю работу, предлагается выполнить работу на компьютере </a:t>
            </a:r>
            <a:r>
              <a:rPr b="0" i="1" lang="ru-RU" sz="2000" spc="-1" strike="noStrike" u="sng">
                <a:solidFill>
                  <a:srgbClr val="0000ff"/>
                </a:solidFill>
                <a:uFillTx/>
                <a:latin typeface="Calibri"/>
                <a:hlinkClick r:id="rId4"/>
              </a:rPr>
              <a:t>https://www.01math.com/maths/test?subcategory_id=53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 algn="ctr">
              <a:lnSpc>
                <a:spcPct val="100000"/>
              </a:lnSpc>
              <a:spcBef>
                <a:spcPts val="400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Остальные выполняют задание из учебника проговаривая шаги решения с учителем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 algn="ctr">
              <a:lnSpc>
                <a:spcPct val="100000"/>
              </a:lnSpc>
              <a:spcBef>
                <a:spcPts val="400"/>
              </a:spcBef>
            </a:pP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 algn="ctr">
              <a:lnSpc>
                <a:spcPct val="100000"/>
              </a:lnSpc>
              <a:spcBef>
                <a:spcPts val="400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Выполнив задание на интерактивном образовательном портале, ученики выполняют задание из учебника 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 algn="ctr">
              <a:lnSpc>
                <a:spcPct val="100000"/>
              </a:lnSpc>
              <a:spcBef>
                <a:spcPts val="400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Группе работающей с учителем, предлагается выполнить задание на интерактивном образовательном портале </a:t>
            </a:r>
            <a:r>
              <a:rPr b="0" i="1" lang="ru-RU" sz="2000" spc="-1" strike="noStrike" u="sng">
                <a:solidFill>
                  <a:srgbClr val="0000ff"/>
                </a:solidFill>
                <a:uFillTx/>
                <a:latin typeface="Calibri"/>
                <a:hlinkClick r:id="rId5"/>
              </a:rPr>
              <a:t>https://www.01math.com/maths/test?subcategory_id=53</a:t>
            </a:r>
            <a:r>
              <a:rPr b="0" i="1" lang="ru-RU" sz="20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 algn="ctr">
              <a:lnSpc>
                <a:spcPct val="100000"/>
              </a:lnSpc>
              <a:spcBef>
                <a:spcPts val="400"/>
              </a:spcBef>
            </a:pP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 algn="ctr">
              <a:lnSpc>
                <a:spcPct val="100000"/>
              </a:lnSpc>
              <a:spcBef>
                <a:spcPts val="400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                                                                                                                    </a:t>
            </a: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Работа в группах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        </a:t>
            </a: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Работа с учебником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                                                       </a:t>
            </a: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Работа с карточкой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9" name="CustomShape 2"/>
          <p:cNvSpPr/>
          <p:nvPr/>
        </p:nvSpPr>
        <p:spPr>
          <a:xfrm>
            <a:off x="428760" y="0"/>
            <a:ext cx="8229240" cy="11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002060"/>
                </a:solidFill>
                <a:latin typeface="Calibri"/>
              </a:rPr>
              <a:t>Сценарий урока 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180" name="CustomShape 3"/>
          <p:cNvSpPr/>
          <p:nvPr/>
        </p:nvSpPr>
        <p:spPr>
          <a:xfrm>
            <a:off x="4357800" y="2286000"/>
            <a:ext cx="571320" cy="285480"/>
          </a:xfrm>
          <a:prstGeom prst="down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1" name="CustomShape 4"/>
          <p:cNvSpPr/>
          <p:nvPr/>
        </p:nvSpPr>
        <p:spPr>
          <a:xfrm rot="2133000">
            <a:off x="2133000" y="3844440"/>
            <a:ext cx="748080" cy="942840"/>
          </a:xfrm>
          <a:prstGeom prst="down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 vert="vert270" rot="16200000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Calibri"/>
              </a:rPr>
              <a:t>1 вариант</a:t>
            </a:r>
            <a:endParaRPr b="0" lang="ru-RU" sz="1200" spc="-1" strike="noStrike">
              <a:latin typeface="Arial"/>
            </a:endParaRPr>
          </a:p>
        </p:txBody>
      </p:sp>
      <p:pic>
        <p:nvPicPr>
          <p:cNvPr id="182" name="Picture 9" descr=""/>
          <p:cNvPicPr/>
          <p:nvPr/>
        </p:nvPicPr>
        <p:blipFill>
          <a:blip r:embed="rId6"/>
          <a:stretch/>
        </p:blipFill>
        <p:spPr>
          <a:xfrm>
            <a:off x="214200" y="5143680"/>
            <a:ext cx="1828440" cy="1053360"/>
          </a:xfrm>
          <a:prstGeom prst="rect">
            <a:avLst/>
          </a:prstGeom>
          <a:ln w="9360">
            <a:noFill/>
          </a:ln>
        </p:spPr>
      </p:pic>
      <p:pic>
        <p:nvPicPr>
          <p:cNvPr id="183" name="Picture 10" descr=""/>
          <p:cNvPicPr/>
          <p:nvPr/>
        </p:nvPicPr>
        <p:blipFill>
          <a:blip r:embed="rId7"/>
          <a:stretch/>
        </p:blipFill>
        <p:spPr>
          <a:xfrm>
            <a:off x="1214280" y="5729400"/>
            <a:ext cx="1962720" cy="1128240"/>
          </a:xfrm>
          <a:prstGeom prst="rect">
            <a:avLst/>
          </a:prstGeom>
          <a:ln w="9360">
            <a:noFill/>
          </a:ln>
        </p:spPr>
      </p:pic>
      <p:sp>
        <p:nvSpPr>
          <p:cNvPr id="184" name="CustomShape 5"/>
          <p:cNvSpPr/>
          <p:nvPr/>
        </p:nvSpPr>
        <p:spPr>
          <a:xfrm rot="19221600">
            <a:off x="6072480" y="3845160"/>
            <a:ext cx="748080" cy="942840"/>
          </a:xfrm>
          <a:prstGeom prst="down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 vert="vert" rot="5400000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Calibri"/>
              </a:rPr>
              <a:t>3 вариант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185" name="CustomShape 6"/>
          <p:cNvSpPr/>
          <p:nvPr/>
        </p:nvSpPr>
        <p:spPr>
          <a:xfrm>
            <a:off x="4143240" y="3857760"/>
            <a:ext cx="748080" cy="1203120"/>
          </a:xfrm>
          <a:prstGeom prst="down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 vert="vert270" rot="16200000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Calibri"/>
              </a:rPr>
              <a:t>2 вариант</a:t>
            </a:r>
            <a:endParaRPr b="0" lang="ru-RU" sz="1200" spc="-1" strike="noStrike">
              <a:latin typeface="Arial"/>
            </a:endParaRPr>
          </a:p>
        </p:txBody>
      </p:sp>
      <p:pic>
        <p:nvPicPr>
          <p:cNvPr id="186" name="Picture 15" descr=""/>
          <p:cNvPicPr/>
          <p:nvPr/>
        </p:nvPicPr>
        <p:blipFill>
          <a:blip r:embed="rId8"/>
          <a:stretch/>
        </p:blipFill>
        <p:spPr>
          <a:xfrm>
            <a:off x="3714840" y="5609160"/>
            <a:ext cx="2142720" cy="1248480"/>
          </a:xfrm>
          <a:prstGeom prst="rect">
            <a:avLst/>
          </a:prstGeom>
          <a:ln w="9360">
            <a:noFill/>
          </a:ln>
        </p:spPr>
      </p:pic>
      <p:pic>
        <p:nvPicPr>
          <p:cNvPr id="187" name="Picture 2" descr=""/>
          <p:cNvPicPr/>
          <p:nvPr/>
        </p:nvPicPr>
        <p:blipFill>
          <a:blip r:embed="rId9"/>
          <a:stretch/>
        </p:blipFill>
        <p:spPr>
          <a:xfrm>
            <a:off x="0" y="0"/>
            <a:ext cx="1285560" cy="92124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Picture 3" descr=""/>
          <p:cNvPicPr/>
          <p:nvPr/>
        </p:nvPicPr>
        <p:blipFill>
          <a:blip r:embed="rId1"/>
          <a:stretch/>
        </p:blipFill>
        <p:spPr>
          <a:xfrm>
            <a:off x="0" y="642960"/>
            <a:ext cx="6864120" cy="844200"/>
          </a:xfrm>
          <a:prstGeom prst="rect">
            <a:avLst/>
          </a:prstGeom>
          <a:ln w="9360">
            <a:noFill/>
          </a:ln>
        </p:spPr>
      </p:pic>
      <p:sp>
        <p:nvSpPr>
          <p:cNvPr id="189" name="TextShape 1"/>
          <p:cNvSpPr txBox="1"/>
          <p:nvPr/>
        </p:nvSpPr>
        <p:spPr>
          <a:xfrm>
            <a:off x="571320" y="150012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55000"/>
          </a:bodyPr>
          <a:p>
            <a:pPr marL="343080" indent="-342720" algn="ctr">
              <a:lnSpc>
                <a:spcPct val="100000"/>
              </a:lnSpc>
              <a:spcBef>
                <a:spcPts val="581"/>
              </a:spcBef>
            </a:pPr>
            <a:r>
              <a:rPr b="0" lang="ru-RU" sz="2900" spc="-1" strike="noStrike">
                <a:solidFill>
                  <a:srgbClr val="000000"/>
                </a:solidFill>
                <a:latin typeface="Calibri"/>
              </a:rPr>
              <a:t>Ученикам, которые успешно выполнили домашнюю работу, предлагается работа в группах</a:t>
            </a:r>
            <a:endParaRPr b="0" lang="ru-RU" sz="29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 algn="ctr">
              <a:lnSpc>
                <a:spcPct val="100000"/>
              </a:lnSpc>
              <a:spcBef>
                <a:spcPts val="581"/>
              </a:spcBef>
            </a:pPr>
            <a:r>
              <a:rPr b="0" lang="ru-RU" sz="2900" spc="-1" strike="noStrike">
                <a:solidFill>
                  <a:srgbClr val="000000"/>
                </a:solidFill>
                <a:latin typeface="Calibri"/>
              </a:rPr>
              <a:t>Остальные выполняют задание из учебника проговаривая шаги решения с учителем</a:t>
            </a:r>
            <a:endParaRPr b="0" lang="ru-RU" sz="29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 algn="ctr">
              <a:lnSpc>
                <a:spcPct val="100000"/>
              </a:lnSpc>
              <a:spcBef>
                <a:spcPts val="400"/>
              </a:spcBef>
            </a:pPr>
            <a:endParaRPr b="0" lang="ru-RU" sz="29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 algn="ctr">
              <a:lnSpc>
                <a:spcPct val="100000"/>
              </a:lnSpc>
              <a:spcBef>
                <a:spcPts val="400"/>
              </a:spcBef>
            </a:pPr>
            <a:r>
              <a:rPr b="0" i="1" lang="ru-RU" sz="20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 algn="ctr">
              <a:lnSpc>
                <a:spcPct val="100000"/>
              </a:lnSpc>
              <a:spcBef>
                <a:spcPts val="581"/>
              </a:spcBef>
            </a:pPr>
            <a:r>
              <a:rPr b="0" lang="ru-RU" sz="2900" spc="-1" strike="noStrike">
                <a:solidFill>
                  <a:srgbClr val="000000"/>
                </a:solidFill>
                <a:latin typeface="Calibri"/>
              </a:rPr>
              <a:t>Совместная работа</a:t>
            </a:r>
            <a:endParaRPr b="0" lang="ru-RU" sz="29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</a:pPr>
            <a:endParaRPr b="0" lang="ru-RU" sz="29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</a:pPr>
            <a:endParaRPr b="0" lang="ru-RU" sz="29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</a:pPr>
            <a:endParaRPr b="0" lang="ru-RU" sz="29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</a:pPr>
            <a:endParaRPr b="0" lang="ru-RU" sz="29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</a:pPr>
            <a:endParaRPr b="0" lang="ru-RU" sz="29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19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                   </a:t>
            </a:r>
            <a:r>
              <a:rPr b="0" lang="ru-RU" sz="2600" spc="-1" strike="noStrike">
                <a:solidFill>
                  <a:srgbClr val="000000"/>
                </a:solidFill>
                <a:latin typeface="Calibri"/>
              </a:rPr>
              <a:t>Работа с учебником                               Работа с карточкой                                                </a:t>
            </a:r>
            <a:endParaRPr b="0" lang="ru-RU" sz="26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19"/>
              </a:spcBef>
            </a:pPr>
            <a:r>
              <a:rPr b="0" lang="ru-RU" sz="2600" spc="-1" strike="noStrike">
                <a:solidFill>
                  <a:srgbClr val="000000"/>
                </a:solidFill>
                <a:latin typeface="Calibri"/>
              </a:rPr>
              <a:t>                                                                                      </a:t>
            </a:r>
            <a:endParaRPr b="0" lang="ru-RU" sz="26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ru-RU" sz="26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 algn="ctr">
              <a:lnSpc>
                <a:spcPct val="100000"/>
              </a:lnSpc>
              <a:spcBef>
                <a:spcPts val="400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                                                                                                                                                                           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0" name="CustomShape 2"/>
          <p:cNvSpPr/>
          <p:nvPr/>
        </p:nvSpPr>
        <p:spPr>
          <a:xfrm>
            <a:off x="714240" y="-142920"/>
            <a:ext cx="8229240" cy="11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002060"/>
                </a:solidFill>
                <a:latin typeface="Calibri"/>
              </a:rPr>
              <a:t>Сценарий урока 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191" name="CustomShape 3"/>
          <p:cNvSpPr/>
          <p:nvPr/>
        </p:nvSpPr>
        <p:spPr>
          <a:xfrm rot="2133000">
            <a:off x="2704320" y="3415680"/>
            <a:ext cx="748080" cy="942840"/>
          </a:xfrm>
          <a:prstGeom prst="down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 vert="vert270" rot="16200000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Calibri"/>
              </a:rPr>
              <a:t>1 вариант</a:t>
            </a:r>
            <a:endParaRPr b="0" lang="ru-RU" sz="1200" spc="-1" strike="noStrike">
              <a:latin typeface="Arial"/>
            </a:endParaRPr>
          </a:p>
        </p:txBody>
      </p:sp>
      <p:pic>
        <p:nvPicPr>
          <p:cNvPr id="192" name="Picture 9" descr=""/>
          <p:cNvPicPr/>
          <p:nvPr/>
        </p:nvPicPr>
        <p:blipFill>
          <a:blip r:embed="rId2"/>
          <a:stretch/>
        </p:blipFill>
        <p:spPr>
          <a:xfrm>
            <a:off x="214200" y="5143680"/>
            <a:ext cx="1828440" cy="1053360"/>
          </a:xfrm>
          <a:prstGeom prst="rect">
            <a:avLst/>
          </a:prstGeom>
          <a:ln w="9360">
            <a:noFill/>
          </a:ln>
        </p:spPr>
      </p:pic>
      <p:pic>
        <p:nvPicPr>
          <p:cNvPr id="193" name="Picture 10" descr=""/>
          <p:cNvPicPr/>
          <p:nvPr/>
        </p:nvPicPr>
        <p:blipFill>
          <a:blip r:embed="rId3"/>
          <a:stretch/>
        </p:blipFill>
        <p:spPr>
          <a:xfrm>
            <a:off x="1571760" y="5572080"/>
            <a:ext cx="1962720" cy="1128240"/>
          </a:xfrm>
          <a:prstGeom prst="rect">
            <a:avLst/>
          </a:prstGeom>
          <a:ln w="9360">
            <a:noFill/>
          </a:ln>
        </p:spPr>
      </p:pic>
      <p:sp>
        <p:nvSpPr>
          <p:cNvPr id="194" name="CustomShape 4"/>
          <p:cNvSpPr/>
          <p:nvPr/>
        </p:nvSpPr>
        <p:spPr>
          <a:xfrm rot="20208600">
            <a:off x="5739480" y="3535920"/>
            <a:ext cx="748080" cy="1005120"/>
          </a:xfrm>
          <a:prstGeom prst="down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 vert="vert" rot="5400000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Calibri"/>
              </a:rPr>
              <a:t>2 вариант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195" name="CustomShape 5"/>
          <p:cNvSpPr/>
          <p:nvPr/>
        </p:nvSpPr>
        <p:spPr>
          <a:xfrm>
            <a:off x="4357800" y="2786040"/>
            <a:ext cx="571320" cy="428400"/>
          </a:xfrm>
          <a:prstGeom prst="down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6" name="Picture 2" descr=""/>
          <p:cNvPicPr/>
          <p:nvPr/>
        </p:nvPicPr>
        <p:blipFill>
          <a:blip r:embed="rId4"/>
          <a:stretch/>
        </p:blipFill>
        <p:spPr>
          <a:xfrm>
            <a:off x="7000920" y="5629320"/>
            <a:ext cx="1971360" cy="1228320"/>
          </a:xfrm>
          <a:prstGeom prst="rect">
            <a:avLst/>
          </a:prstGeom>
          <a:ln w="9360">
            <a:noFill/>
          </a:ln>
        </p:spPr>
      </p:pic>
      <p:pic>
        <p:nvPicPr>
          <p:cNvPr id="197" name="Picture 4" descr=""/>
          <p:cNvPicPr/>
          <p:nvPr/>
        </p:nvPicPr>
        <p:blipFill>
          <a:blip r:embed="rId5"/>
          <a:stretch/>
        </p:blipFill>
        <p:spPr>
          <a:xfrm>
            <a:off x="4500720" y="5286240"/>
            <a:ext cx="2466720" cy="1390320"/>
          </a:xfrm>
          <a:prstGeom prst="rect">
            <a:avLst/>
          </a:prstGeom>
          <a:ln w="9360">
            <a:noFill/>
          </a:ln>
        </p:spPr>
      </p:pic>
      <p:pic>
        <p:nvPicPr>
          <p:cNvPr id="198" name="Picture 2" descr=""/>
          <p:cNvPicPr/>
          <p:nvPr/>
        </p:nvPicPr>
        <p:blipFill>
          <a:blip r:embed="rId6"/>
          <a:stretch/>
        </p:blipFill>
        <p:spPr>
          <a:xfrm>
            <a:off x="0" y="0"/>
            <a:ext cx="856800" cy="61416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428760" y="0"/>
            <a:ext cx="8229240" cy="11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002060"/>
                </a:solidFill>
                <a:latin typeface="Calibri"/>
              </a:rPr>
              <a:t>Завершение урока</a:t>
            </a:r>
            <a:endParaRPr b="0" lang="ru-RU" sz="3600" spc="-1" strike="noStrike">
              <a:latin typeface="Arial"/>
            </a:endParaRPr>
          </a:p>
        </p:txBody>
      </p:sp>
      <p:pic>
        <p:nvPicPr>
          <p:cNvPr id="200" name="Picture 2" descr=""/>
          <p:cNvPicPr/>
          <p:nvPr/>
        </p:nvPicPr>
        <p:blipFill>
          <a:blip r:embed="rId1"/>
          <a:stretch/>
        </p:blipFill>
        <p:spPr>
          <a:xfrm>
            <a:off x="4572000" y="4143240"/>
            <a:ext cx="3924000" cy="1683720"/>
          </a:xfrm>
          <a:prstGeom prst="rect">
            <a:avLst/>
          </a:prstGeom>
          <a:ln w="9360">
            <a:noFill/>
          </a:ln>
        </p:spPr>
      </p:pic>
      <p:pic>
        <p:nvPicPr>
          <p:cNvPr id="201" name="Picture 4" descr=""/>
          <p:cNvPicPr/>
          <p:nvPr/>
        </p:nvPicPr>
        <p:blipFill>
          <a:blip r:embed="rId2"/>
          <a:stretch/>
        </p:blipFill>
        <p:spPr>
          <a:xfrm>
            <a:off x="785880" y="4214880"/>
            <a:ext cx="3714480" cy="2433600"/>
          </a:xfrm>
          <a:prstGeom prst="rect">
            <a:avLst/>
          </a:prstGeom>
          <a:ln w="9360">
            <a:noFill/>
          </a:ln>
        </p:spPr>
      </p:pic>
      <p:pic>
        <p:nvPicPr>
          <p:cNvPr id="202" name="Picture 5" descr=""/>
          <p:cNvPicPr/>
          <p:nvPr/>
        </p:nvPicPr>
        <p:blipFill>
          <a:blip r:embed="rId3"/>
          <a:stretch/>
        </p:blipFill>
        <p:spPr>
          <a:xfrm>
            <a:off x="214200" y="928800"/>
            <a:ext cx="5004720" cy="3285720"/>
          </a:xfrm>
          <a:prstGeom prst="rect">
            <a:avLst/>
          </a:prstGeom>
          <a:ln w="9360">
            <a:noFill/>
          </a:ln>
        </p:spPr>
      </p:pic>
      <p:pic>
        <p:nvPicPr>
          <p:cNvPr id="203" name="Picture 6" descr=""/>
          <p:cNvPicPr/>
          <p:nvPr/>
        </p:nvPicPr>
        <p:blipFill>
          <a:blip r:embed="rId4"/>
          <a:stretch/>
        </p:blipFill>
        <p:spPr>
          <a:xfrm>
            <a:off x="5786280" y="1785960"/>
            <a:ext cx="3160080" cy="1728360"/>
          </a:xfrm>
          <a:prstGeom prst="rect">
            <a:avLst/>
          </a:prstGeom>
          <a:ln w="9360">
            <a:noFill/>
          </a:ln>
        </p:spPr>
      </p:pic>
      <p:pic>
        <p:nvPicPr>
          <p:cNvPr id="204" name="Picture 2" descr=""/>
          <p:cNvPicPr/>
          <p:nvPr/>
        </p:nvPicPr>
        <p:blipFill>
          <a:blip r:embed="rId5"/>
          <a:stretch/>
        </p:blipFill>
        <p:spPr>
          <a:xfrm>
            <a:off x="0" y="0"/>
            <a:ext cx="1714320" cy="122832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0" y="0"/>
            <a:ext cx="9611640" cy="6857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b4c7dc"/>
              </a:gs>
            </a:gsLst>
            <a:lin ang="3600000"/>
          </a:gra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06" name="TextShape 2"/>
          <p:cNvSpPr txBox="1"/>
          <p:nvPr/>
        </p:nvSpPr>
        <p:spPr>
          <a:xfrm>
            <a:off x="714240" y="250020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18000"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Формат описания урока. Модель «перевернутый класс»</a:t>
            </a:r>
            <a:br/>
            <a:br/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3300" spc="-1" strike="noStrike">
                <a:solidFill>
                  <a:srgbClr val="000000"/>
                </a:solidFill>
                <a:latin typeface="Calibri"/>
              </a:rPr>
              <a:t>Тема </a:t>
            </a:r>
            <a:r>
              <a:rPr b="0" lang="ru-RU" sz="3300" spc="-1" strike="noStrike" u="sng">
                <a:solidFill>
                  <a:srgbClr val="000000"/>
                </a:solidFill>
                <a:uFillTx/>
                <a:latin typeface="Calibri"/>
              </a:rPr>
              <a:t>Сложение десятичных дробей (урок закрепления знаний) </a:t>
            </a:r>
            <a:br/>
            <a:endParaRPr b="0" lang="ru-RU" sz="33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ustomShape 1"/>
          <p:cNvSpPr/>
          <p:nvPr/>
        </p:nvSpPr>
        <p:spPr>
          <a:xfrm>
            <a:off x="0" y="0"/>
            <a:ext cx="9611640" cy="6857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b4c7dc"/>
              </a:gs>
            </a:gsLst>
            <a:lin ang="3600000"/>
          </a:gra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08" name="CustomShape 2"/>
          <p:cNvSpPr/>
          <p:nvPr/>
        </p:nvSpPr>
        <p:spPr>
          <a:xfrm>
            <a:off x="428760" y="0"/>
            <a:ext cx="8229240" cy="11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9" name="TextShape 3"/>
          <p:cNvSpPr txBox="1"/>
          <p:nvPr/>
        </p:nvSpPr>
        <p:spPr>
          <a:xfrm>
            <a:off x="500040" y="142884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Регулярный контроль работы учащихся, с использованием образовательных платформ, гугл-форм и т.д.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Использовать разные сценарии урока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Включать творческие задания по тематике урока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Домашние и классные задания, выполнять в тетради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0" name="CustomShape 4"/>
          <p:cNvSpPr/>
          <p:nvPr/>
        </p:nvSpPr>
        <p:spPr>
          <a:xfrm>
            <a:off x="571320" y="214200"/>
            <a:ext cx="8229240" cy="11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002060"/>
                </a:solidFill>
                <a:latin typeface="Calibri"/>
              </a:rPr>
              <a:t>Рекомендации</a:t>
            </a:r>
            <a:endParaRPr b="0" lang="ru-RU" sz="3600" spc="-1" strike="noStrike">
              <a:latin typeface="Arial"/>
            </a:endParaRPr>
          </a:p>
        </p:txBody>
      </p:sp>
      <p:pic>
        <p:nvPicPr>
          <p:cNvPr id="211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1714320" cy="122832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0" y="0"/>
            <a:ext cx="9611640" cy="6857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b4c7dc"/>
              </a:gs>
            </a:gsLst>
            <a:lin ang="3600000"/>
          </a:gra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13" name="CustomShape 2"/>
          <p:cNvSpPr/>
          <p:nvPr/>
        </p:nvSpPr>
        <p:spPr>
          <a:xfrm>
            <a:off x="428760" y="0"/>
            <a:ext cx="8229240" cy="11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4" name="TextShape 3"/>
          <p:cNvSpPr txBox="1"/>
          <p:nvPr/>
        </p:nvSpPr>
        <p:spPr>
          <a:xfrm>
            <a:off x="500040" y="1143000"/>
            <a:ext cx="8786520" cy="47397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457200" indent="-456840">
              <a:lnSpc>
                <a:spcPct val="100000"/>
              </a:lnSpc>
              <a:spcBef>
                <a:spcPts val="400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1.  Уроки « Перевернутый класс»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marL="457200" indent="-456840">
              <a:lnSpc>
                <a:spcPct val="100000"/>
              </a:lnSpc>
              <a:spcBef>
                <a:spcPts val="400"/>
              </a:spcBef>
            </a:pPr>
            <a:r>
              <a:rPr b="0" lang="ru-RU" sz="2000" spc="-1" strike="noStrike" u="sng">
                <a:solidFill>
                  <a:srgbClr val="0000ff"/>
                </a:solidFill>
                <a:uFillTx/>
                <a:latin typeface="Calibri"/>
                <a:hlinkClick r:id="rId1"/>
              </a:rPr>
              <a:t>https://drive.google.com/drive/folders/1rQ9VGBBw0Gp2-SQtmZ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marL="457200" indent="-456840">
              <a:lnSpc>
                <a:spcPct val="100000"/>
              </a:lnSpc>
              <a:spcBef>
                <a:spcPts val="400"/>
              </a:spcBef>
            </a:pPr>
            <a:r>
              <a:rPr b="0" lang="ru-RU" sz="2000" spc="-1" strike="noStrike" u="sng">
                <a:solidFill>
                  <a:srgbClr val="0000ff"/>
                </a:solidFill>
                <a:uFillTx/>
                <a:latin typeface="Calibri"/>
                <a:hlinkClick r:id="rId2"/>
              </a:rPr>
              <a:t>xzY8fQ5njTJSA?usp=sharing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marL="457200" indent="-456840">
              <a:lnSpc>
                <a:spcPct val="100000"/>
              </a:lnSpc>
              <a:spcBef>
                <a:spcPts val="400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2.  «Шаг школы в смешанное обучение» , Андреева Н.В.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marL="457200" indent="-456840">
              <a:lnSpc>
                <a:spcPct val="100000"/>
              </a:lnSpc>
              <a:spcBef>
                <a:spcPts val="400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Рождественская Л.В. Ярмахов Б.Б.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marL="457200" indent="-456840">
              <a:lnSpc>
                <a:spcPct val="100000"/>
              </a:lnSpc>
              <a:spcBef>
                <a:spcPts val="400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  </a:t>
            </a:r>
            <a:r>
              <a:rPr b="0" lang="ru-RU" sz="2000" spc="-1" strike="noStrike" u="sng">
                <a:solidFill>
                  <a:srgbClr val="0000ff"/>
                </a:solidFill>
                <a:uFillTx/>
                <a:latin typeface="Calibri"/>
                <a:hlinkClick r:id="rId3"/>
              </a:rPr>
              <a:t>http://imc-yal72.ru/images/1_3.pdf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marL="457200" indent="-456840">
              <a:lnSpc>
                <a:spcPct val="100000"/>
              </a:lnSpc>
              <a:spcBef>
                <a:spcPts val="400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3.  Видео – инструкция «Как создать гугл-форму»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marL="457200" indent="-456840">
              <a:lnSpc>
                <a:spcPct val="100000"/>
              </a:lnSpc>
              <a:spcBef>
                <a:spcPts val="400"/>
              </a:spcBef>
            </a:pPr>
            <a:r>
              <a:rPr b="0" lang="ru-RU" sz="2000" spc="-1" strike="noStrike" u="sng">
                <a:solidFill>
                  <a:srgbClr val="0000ff"/>
                </a:solidFill>
                <a:uFillTx/>
                <a:latin typeface="Calibri"/>
                <a:hlinkClick r:id="rId4"/>
              </a:rPr>
              <a:t>https://www.youtube.com/watch?v=SQVEKj5-I_Q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marL="457200" indent="-456840">
              <a:lnSpc>
                <a:spcPct val="100000"/>
              </a:lnSpc>
              <a:spcBef>
                <a:spcPts val="400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4.  Видео – инструкция «Работа с программой  Plickers»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marL="457200" indent="-456840">
              <a:lnSpc>
                <a:spcPct val="100000"/>
              </a:lnSpc>
              <a:spcBef>
                <a:spcPts val="400"/>
              </a:spcBef>
            </a:pPr>
            <a:r>
              <a:rPr b="0" lang="ru-RU" sz="2000" spc="-1" strike="noStrike" u="sng">
                <a:solidFill>
                  <a:srgbClr val="0000ff"/>
                </a:solidFill>
                <a:uFillTx/>
                <a:latin typeface="Calibri"/>
                <a:hlinkClick r:id="rId5"/>
              </a:rPr>
              <a:t>https://www.youtube.com/watch?v=Lchxc__IJd4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marL="457200" indent="-456840">
              <a:lnSpc>
                <a:spcPct val="100000"/>
              </a:lnSpc>
              <a:spcBef>
                <a:spcPts val="400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5. Инструкция по созданию теста в электронном журнале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marL="457200" indent="-456840">
              <a:lnSpc>
                <a:spcPct val="100000"/>
              </a:lnSpc>
              <a:spcBef>
                <a:spcPts val="400"/>
              </a:spcBef>
            </a:pPr>
            <a:r>
              <a:rPr b="0" lang="ru-RU" sz="2000" spc="-1" strike="noStrike" u="sng">
                <a:solidFill>
                  <a:srgbClr val="0000ff"/>
                </a:solidFill>
                <a:uFillTx/>
                <a:latin typeface="Calibri"/>
                <a:hlinkClick r:id="rId6"/>
              </a:rPr>
              <a:t>http://eljur.ru/pdf/instr/instr_eljur_tests.pdf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marL="457200" indent="-456840">
              <a:lnSpc>
                <a:spcPct val="100000"/>
              </a:lnSpc>
              <a:spcBef>
                <a:spcPts val="400"/>
              </a:spcBef>
            </a:pP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marL="457200" indent="-456840">
              <a:lnSpc>
                <a:spcPct val="100000"/>
              </a:lnSpc>
              <a:spcBef>
                <a:spcPts val="400"/>
              </a:spcBef>
            </a:pP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marL="457200" indent="-456840">
              <a:lnSpc>
                <a:spcPct val="100000"/>
              </a:lnSpc>
              <a:spcBef>
                <a:spcPts val="400"/>
              </a:spcBef>
            </a:pP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5" name="CustomShape 4"/>
          <p:cNvSpPr/>
          <p:nvPr/>
        </p:nvSpPr>
        <p:spPr>
          <a:xfrm>
            <a:off x="571320" y="214200"/>
            <a:ext cx="8229240" cy="11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16" name="Picture 2" descr=""/>
          <p:cNvPicPr/>
          <p:nvPr/>
        </p:nvPicPr>
        <p:blipFill>
          <a:blip r:embed="rId7"/>
          <a:stretch/>
        </p:blipFill>
        <p:spPr>
          <a:xfrm>
            <a:off x="0" y="0"/>
            <a:ext cx="1713960" cy="122832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0" y="0"/>
            <a:ext cx="9611640" cy="6857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b4c7dc"/>
              </a:gs>
            </a:gsLst>
            <a:lin ang="3600000"/>
          </a:gra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Актуальность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Отличия от традиционной формы обучения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Эффективность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Примеры собственных уроков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Рекомендации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4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1714320" cy="122832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0" y="0"/>
            <a:ext cx="9611640" cy="6857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b4c7dc"/>
              </a:gs>
            </a:gsLst>
            <a:lin ang="3600000"/>
          </a:gra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6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376092"/>
                </a:solidFill>
                <a:latin typeface="Times New Roman"/>
              </a:rPr>
              <a:t>Предпосылки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7" name="Picture 3" descr=""/>
          <p:cNvPicPr/>
          <p:nvPr/>
        </p:nvPicPr>
        <p:blipFill>
          <a:blip r:embed="rId1"/>
          <a:stretch/>
        </p:blipFill>
        <p:spPr>
          <a:xfrm>
            <a:off x="285840" y="2000160"/>
            <a:ext cx="3966840" cy="3642840"/>
          </a:xfrm>
          <a:prstGeom prst="rect">
            <a:avLst/>
          </a:prstGeom>
          <a:ln w="9360">
            <a:noFill/>
          </a:ln>
        </p:spPr>
      </p:pic>
      <p:sp>
        <p:nvSpPr>
          <p:cNvPr id="98" name="CustomShape 3"/>
          <p:cNvSpPr/>
          <p:nvPr/>
        </p:nvSpPr>
        <p:spPr>
          <a:xfrm>
            <a:off x="785880" y="1500120"/>
            <a:ext cx="178560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200" spc="-1" strike="noStrike">
                <a:solidFill>
                  <a:srgbClr val="002060"/>
                </a:solidFill>
                <a:latin typeface="Calibri"/>
              </a:rPr>
              <a:t> </a:t>
            </a:r>
            <a:r>
              <a:rPr b="1" lang="ru-RU" sz="2200" spc="-1" strike="noStrike">
                <a:solidFill>
                  <a:srgbClr val="002060"/>
                </a:solidFill>
                <a:latin typeface="Calibri"/>
              </a:rPr>
              <a:t>Пассивность</a:t>
            </a:r>
            <a:endParaRPr b="0" lang="ru-RU" sz="2200" spc="-1" strike="noStrike">
              <a:latin typeface="Arial"/>
            </a:endParaRPr>
          </a:p>
        </p:txBody>
      </p:sp>
      <p:pic>
        <p:nvPicPr>
          <p:cNvPr id="99" name="Picture 4" descr=""/>
          <p:cNvPicPr/>
          <p:nvPr/>
        </p:nvPicPr>
        <p:blipFill>
          <a:blip r:embed="rId2"/>
          <a:stretch/>
        </p:blipFill>
        <p:spPr>
          <a:xfrm>
            <a:off x="5143680" y="2928960"/>
            <a:ext cx="3690000" cy="2261880"/>
          </a:xfrm>
          <a:prstGeom prst="rect">
            <a:avLst/>
          </a:prstGeom>
          <a:ln w="9360">
            <a:noFill/>
          </a:ln>
        </p:spPr>
      </p:pic>
      <p:sp>
        <p:nvSpPr>
          <p:cNvPr id="100" name="CustomShape 4"/>
          <p:cNvSpPr/>
          <p:nvPr/>
        </p:nvSpPr>
        <p:spPr>
          <a:xfrm>
            <a:off x="3929040" y="5572080"/>
            <a:ext cx="450036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200" spc="-1" strike="noStrike">
                <a:solidFill>
                  <a:srgbClr val="002060"/>
                </a:solidFill>
                <a:latin typeface="Calibri"/>
              </a:rPr>
              <a:t>Новые технологии и ИКТ средства</a:t>
            </a:r>
            <a:endParaRPr b="0" lang="ru-RU" sz="2200" spc="-1" strike="noStrike">
              <a:latin typeface="Arial"/>
            </a:endParaRPr>
          </a:p>
        </p:txBody>
      </p:sp>
      <p:pic>
        <p:nvPicPr>
          <p:cNvPr id="101" name="Picture 2" descr=""/>
          <p:cNvPicPr/>
          <p:nvPr/>
        </p:nvPicPr>
        <p:blipFill>
          <a:blip r:embed="rId3"/>
          <a:stretch/>
        </p:blipFill>
        <p:spPr>
          <a:xfrm>
            <a:off x="0" y="0"/>
            <a:ext cx="1714320" cy="122832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«Перевернутый класс»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3" name="Picture 2" descr=""/>
          <p:cNvPicPr/>
          <p:nvPr/>
        </p:nvPicPr>
        <p:blipFill>
          <a:blip r:embed="rId1"/>
          <a:stretch/>
        </p:blipFill>
        <p:spPr>
          <a:xfrm>
            <a:off x="500040" y="1643040"/>
            <a:ext cx="8233920" cy="4643280"/>
          </a:xfrm>
          <a:prstGeom prst="rect">
            <a:avLst/>
          </a:prstGeom>
          <a:ln w="9360">
            <a:noFill/>
          </a:ln>
        </p:spPr>
      </p:pic>
      <p:sp>
        <p:nvSpPr>
          <p:cNvPr id="104" name="CustomShape 2"/>
          <p:cNvSpPr/>
          <p:nvPr/>
        </p:nvSpPr>
        <p:spPr>
          <a:xfrm>
            <a:off x="1643040" y="2000160"/>
            <a:ext cx="1356840" cy="36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5" name="CustomShape 3"/>
          <p:cNvSpPr/>
          <p:nvPr/>
        </p:nvSpPr>
        <p:spPr>
          <a:xfrm>
            <a:off x="4357800" y="2000160"/>
            <a:ext cx="1356840" cy="36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6" name="CustomShape 4"/>
          <p:cNvSpPr/>
          <p:nvPr/>
        </p:nvSpPr>
        <p:spPr>
          <a:xfrm>
            <a:off x="1643040" y="1928880"/>
            <a:ext cx="1999800" cy="76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200" spc="-1" strike="noStrike">
                <a:solidFill>
                  <a:srgbClr val="4f6228"/>
                </a:solidFill>
                <a:latin typeface="Calibri"/>
              </a:rPr>
              <a:t>Работа дома.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200" spc="-1" strike="noStrike">
              <a:latin typeface="Arial"/>
            </a:endParaRPr>
          </a:p>
        </p:txBody>
      </p:sp>
      <p:sp>
        <p:nvSpPr>
          <p:cNvPr id="107" name="CustomShape 5"/>
          <p:cNvSpPr/>
          <p:nvPr/>
        </p:nvSpPr>
        <p:spPr>
          <a:xfrm>
            <a:off x="4286160" y="2000160"/>
            <a:ext cx="2714400" cy="76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200" spc="-1" strike="noStrike">
                <a:solidFill>
                  <a:srgbClr val="ff0000"/>
                </a:solidFill>
                <a:latin typeface="Calibri"/>
              </a:rPr>
              <a:t>Работа в классе.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200" spc="-1" strike="noStrike">
              <a:latin typeface="Arial"/>
            </a:endParaRPr>
          </a:p>
        </p:txBody>
      </p:sp>
      <p:pic>
        <p:nvPicPr>
          <p:cNvPr id="108" name="Picture 2" descr=""/>
          <p:cNvPicPr/>
          <p:nvPr/>
        </p:nvPicPr>
        <p:blipFill>
          <a:blip r:embed="rId2"/>
          <a:stretch/>
        </p:blipFill>
        <p:spPr>
          <a:xfrm>
            <a:off x="0" y="0"/>
            <a:ext cx="1714320" cy="122832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3" descr=""/>
          <p:cNvPicPr/>
          <p:nvPr/>
        </p:nvPicPr>
        <p:blipFill>
          <a:blip r:embed="rId1"/>
          <a:stretch/>
        </p:blipFill>
        <p:spPr>
          <a:xfrm>
            <a:off x="5429160" y="3286080"/>
            <a:ext cx="2556720" cy="661680"/>
          </a:xfrm>
          <a:prstGeom prst="rect">
            <a:avLst/>
          </a:prstGeom>
          <a:ln w="9360">
            <a:noFill/>
          </a:ln>
        </p:spPr>
      </p:pic>
      <p:sp>
        <p:nvSpPr>
          <p:cNvPr id="110" name="TextShape 1"/>
          <p:cNvSpPr txBox="1"/>
          <p:nvPr/>
        </p:nvSpPr>
        <p:spPr>
          <a:xfrm>
            <a:off x="-428760" y="214200"/>
            <a:ext cx="5586120" cy="7855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i="1" lang="ru-RU" sz="2500" spc="-1" strike="noStrike" u="sng">
                <a:solidFill>
                  <a:srgbClr val="002060"/>
                </a:solidFill>
                <a:uFillTx/>
                <a:latin typeface="Calibri"/>
              </a:rPr>
              <a:t>Традиционная форма</a:t>
            </a:r>
            <a:br/>
            <a:r>
              <a:rPr b="0" i="1" lang="ru-RU" sz="2500" spc="-1" strike="noStrike" u="sng">
                <a:solidFill>
                  <a:srgbClr val="002060"/>
                </a:solidFill>
                <a:uFillTx/>
                <a:latin typeface="Calibri"/>
              </a:rPr>
              <a:t> обучения</a:t>
            </a:r>
            <a:endParaRPr b="0" lang="ru-RU" sz="25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CustomShape 2"/>
          <p:cNvSpPr/>
          <p:nvPr/>
        </p:nvSpPr>
        <p:spPr>
          <a:xfrm>
            <a:off x="3929040" y="214200"/>
            <a:ext cx="5586120" cy="78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i="1" lang="ru-RU" sz="2500" spc="-1" strike="noStrike" u="sng">
                <a:solidFill>
                  <a:srgbClr val="4f6228"/>
                </a:solidFill>
                <a:uFillTx/>
                <a:latin typeface="Calibri"/>
              </a:rPr>
              <a:t>«Перевернутый класс»</a:t>
            </a:r>
            <a:endParaRPr b="0" lang="ru-RU" sz="2500" spc="-1" strike="noStrike">
              <a:latin typeface="Arial"/>
            </a:endParaRPr>
          </a:p>
        </p:txBody>
      </p:sp>
      <p:sp>
        <p:nvSpPr>
          <p:cNvPr id="112" name="Line 3"/>
          <p:cNvSpPr/>
          <p:nvPr/>
        </p:nvSpPr>
        <p:spPr>
          <a:xfrm>
            <a:off x="4429080" y="1071360"/>
            <a:ext cx="71280" cy="507204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3" name="CustomShape 4"/>
          <p:cNvSpPr/>
          <p:nvPr/>
        </p:nvSpPr>
        <p:spPr>
          <a:xfrm>
            <a:off x="428760" y="2214720"/>
            <a:ext cx="4000320" cy="47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500" spc="-1" strike="noStrike">
                <a:solidFill>
                  <a:srgbClr val="c00000"/>
                </a:solidFill>
                <a:latin typeface="Calibri"/>
              </a:rPr>
              <a:t>УЧИТЕЛЬ</a:t>
            </a:r>
            <a:r>
              <a:rPr b="0" lang="ru-RU" sz="2500" spc="-1" strike="noStrike">
                <a:solidFill>
                  <a:srgbClr val="000000"/>
                </a:solidFill>
                <a:latin typeface="Calibri"/>
              </a:rPr>
              <a:t>- источник знаний</a:t>
            </a:r>
            <a:endParaRPr b="0" lang="ru-RU" sz="2500" spc="-1" strike="noStrike">
              <a:latin typeface="Arial"/>
            </a:endParaRPr>
          </a:p>
        </p:txBody>
      </p:sp>
      <p:sp>
        <p:nvSpPr>
          <p:cNvPr id="114" name="CustomShape 5"/>
          <p:cNvSpPr/>
          <p:nvPr/>
        </p:nvSpPr>
        <p:spPr>
          <a:xfrm>
            <a:off x="4929120" y="1000080"/>
            <a:ext cx="3785760" cy="47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500" spc="-1" strike="noStrike">
                <a:solidFill>
                  <a:srgbClr val="c00000"/>
                </a:solidFill>
                <a:latin typeface="Calibri"/>
              </a:rPr>
              <a:t>УЧИТЕЛЬ</a:t>
            </a:r>
            <a:r>
              <a:rPr b="0" lang="ru-RU" sz="2500" spc="-1" strike="noStrike">
                <a:solidFill>
                  <a:srgbClr val="000000"/>
                </a:solidFill>
                <a:latin typeface="Calibri"/>
              </a:rPr>
              <a:t> - фасилитатор</a:t>
            </a:r>
            <a:endParaRPr b="0" lang="ru-RU" sz="2500" spc="-1" strike="noStrike">
              <a:latin typeface="Arial"/>
            </a:endParaRPr>
          </a:p>
        </p:txBody>
      </p:sp>
      <p:sp>
        <p:nvSpPr>
          <p:cNvPr id="115" name="CustomShape 6"/>
          <p:cNvSpPr/>
          <p:nvPr/>
        </p:nvSpPr>
        <p:spPr>
          <a:xfrm>
            <a:off x="5286240" y="1500120"/>
            <a:ext cx="2642760" cy="2428560"/>
          </a:xfrm>
          <a:prstGeom prst="triangle">
            <a:avLst>
              <a:gd name="adj" fmla="val 50000"/>
            </a:avLst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6" name="CustomShape 7"/>
          <p:cNvSpPr/>
          <p:nvPr/>
        </p:nvSpPr>
        <p:spPr>
          <a:xfrm>
            <a:off x="6215040" y="2000160"/>
            <a:ext cx="2356920" cy="42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100" spc="-1" strike="noStrike">
                <a:solidFill>
                  <a:srgbClr val="4f6228"/>
                </a:solidFill>
                <a:latin typeface="Calibri"/>
              </a:rPr>
              <a:t>Передает</a:t>
            </a:r>
            <a:endParaRPr b="0" lang="ru-RU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100" spc="-1" strike="noStrike">
                <a:solidFill>
                  <a:srgbClr val="4f6228"/>
                </a:solidFill>
                <a:latin typeface="Calibri"/>
              </a:rPr>
              <a:t>   </a:t>
            </a:r>
            <a:r>
              <a:rPr b="1" lang="ru-RU" sz="1100" spc="-1" strike="noStrike">
                <a:solidFill>
                  <a:srgbClr val="4f6228"/>
                </a:solidFill>
                <a:latin typeface="Calibri"/>
              </a:rPr>
              <a:t>знания</a:t>
            </a:r>
            <a:endParaRPr b="0" lang="ru-RU" sz="1100" spc="-1" strike="noStrike">
              <a:latin typeface="Arial"/>
            </a:endParaRPr>
          </a:p>
        </p:txBody>
      </p:sp>
      <p:sp>
        <p:nvSpPr>
          <p:cNvPr id="117" name="CustomShape 8"/>
          <p:cNvSpPr/>
          <p:nvPr/>
        </p:nvSpPr>
        <p:spPr>
          <a:xfrm>
            <a:off x="5857920" y="2643120"/>
            <a:ext cx="235692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2060"/>
                </a:solidFill>
                <a:latin typeface="Calibri"/>
              </a:rPr>
              <a:t>  </a:t>
            </a:r>
            <a:r>
              <a:rPr b="1" lang="ru-RU" sz="1400" spc="-1" strike="noStrike">
                <a:solidFill>
                  <a:srgbClr val="002060"/>
                </a:solidFill>
                <a:latin typeface="Calibri"/>
              </a:rPr>
              <a:t>Демонстрирует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</p:txBody>
      </p:sp>
      <p:sp>
        <p:nvSpPr>
          <p:cNvPr id="118" name="Line 9"/>
          <p:cNvSpPr/>
          <p:nvPr/>
        </p:nvSpPr>
        <p:spPr>
          <a:xfrm>
            <a:off x="6143400" y="2357280"/>
            <a:ext cx="928800" cy="144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9" name="Line 10"/>
          <p:cNvSpPr/>
          <p:nvPr/>
        </p:nvSpPr>
        <p:spPr>
          <a:xfrm>
            <a:off x="5857560" y="2928600"/>
            <a:ext cx="1500480" cy="180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0" name="CustomShape 11"/>
          <p:cNvSpPr/>
          <p:nvPr/>
        </p:nvSpPr>
        <p:spPr>
          <a:xfrm>
            <a:off x="500040" y="4214880"/>
            <a:ext cx="3785760" cy="47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500" spc="-1" strike="noStrike">
                <a:solidFill>
                  <a:srgbClr val="c00000"/>
                </a:solidFill>
                <a:latin typeface="Calibri"/>
              </a:rPr>
              <a:t>УЧЕНИК</a:t>
            </a:r>
            <a:r>
              <a:rPr b="0" lang="ru-RU" sz="2500" spc="-1" strike="noStrike">
                <a:solidFill>
                  <a:srgbClr val="000000"/>
                </a:solidFill>
                <a:latin typeface="Calibri"/>
              </a:rPr>
              <a:t> - источник знаний</a:t>
            </a:r>
            <a:endParaRPr b="0" lang="ru-RU" sz="2500" spc="-1" strike="noStrike">
              <a:latin typeface="Arial"/>
            </a:endParaRPr>
          </a:p>
        </p:txBody>
      </p:sp>
      <p:sp>
        <p:nvSpPr>
          <p:cNvPr id="121" name="CustomShape 12"/>
          <p:cNvSpPr/>
          <p:nvPr/>
        </p:nvSpPr>
        <p:spPr>
          <a:xfrm>
            <a:off x="4500720" y="4071960"/>
            <a:ext cx="5428800" cy="77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500" spc="-1" strike="noStrike">
                <a:solidFill>
                  <a:srgbClr val="c00000"/>
                </a:solidFill>
                <a:latin typeface="Calibri"/>
              </a:rPr>
              <a:t>УЧЕНИК</a:t>
            </a:r>
            <a:r>
              <a:rPr b="0" lang="ru-RU" sz="25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– активный участник учебного процесса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22" name="CustomShape 13"/>
          <p:cNvSpPr/>
          <p:nvPr/>
        </p:nvSpPr>
        <p:spPr>
          <a:xfrm>
            <a:off x="5500800" y="4786200"/>
            <a:ext cx="2428560" cy="1499760"/>
          </a:xfrm>
          <a:prstGeom prst="triangle">
            <a:avLst>
              <a:gd name="adj" fmla="val 50000"/>
            </a:avLst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3" name="Line 14"/>
          <p:cNvSpPr/>
          <p:nvPr/>
        </p:nvSpPr>
        <p:spPr>
          <a:xfrm>
            <a:off x="6215040" y="5429160"/>
            <a:ext cx="1000080" cy="144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4" name="Line 15"/>
          <p:cNvSpPr/>
          <p:nvPr/>
        </p:nvSpPr>
        <p:spPr>
          <a:xfrm>
            <a:off x="5929200" y="5786280"/>
            <a:ext cx="1571400" cy="144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" name="CustomShape 16"/>
          <p:cNvSpPr/>
          <p:nvPr/>
        </p:nvSpPr>
        <p:spPr>
          <a:xfrm>
            <a:off x="6215040" y="5214960"/>
            <a:ext cx="2356920" cy="25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100" spc="-1" strike="noStrike">
                <a:solidFill>
                  <a:srgbClr val="4f6228"/>
                </a:solidFill>
                <a:latin typeface="Calibri"/>
              </a:rPr>
              <a:t>   </a:t>
            </a:r>
            <a:r>
              <a:rPr b="1" lang="ru-RU" sz="1100" spc="-1" strike="noStrike">
                <a:solidFill>
                  <a:srgbClr val="4f6228"/>
                </a:solidFill>
                <a:latin typeface="Calibri"/>
              </a:rPr>
              <a:t>Потребляет</a:t>
            </a:r>
            <a:endParaRPr b="0" lang="ru-RU" sz="1100" spc="-1" strike="noStrike">
              <a:latin typeface="Arial"/>
            </a:endParaRPr>
          </a:p>
        </p:txBody>
      </p:sp>
      <p:sp>
        <p:nvSpPr>
          <p:cNvPr id="126" name="CustomShape 17"/>
          <p:cNvSpPr/>
          <p:nvPr/>
        </p:nvSpPr>
        <p:spPr>
          <a:xfrm>
            <a:off x="5857920" y="5786280"/>
            <a:ext cx="23569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2060"/>
                </a:solidFill>
                <a:latin typeface="Calibri"/>
              </a:rPr>
              <a:t>    </a:t>
            </a:r>
            <a:r>
              <a:rPr b="1" lang="ru-RU" sz="2400" spc="-1" strike="noStrike">
                <a:solidFill>
                  <a:srgbClr val="632523"/>
                </a:solidFill>
                <a:latin typeface="Calibri"/>
              </a:rPr>
              <a:t>Делится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27" name="CustomShape 18"/>
          <p:cNvSpPr/>
          <p:nvPr/>
        </p:nvSpPr>
        <p:spPr>
          <a:xfrm>
            <a:off x="6000840" y="5429160"/>
            <a:ext cx="235692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2060"/>
                </a:solidFill>
                <a:latin typeface="Calibri"/>
              </a:rPr>
              <a:t>    </a:t>
            </a:r>
            <a:r>
              <a:rPr b="1" lang="ru-RU" sz="1800" spc="-1" strike="noStrike">
                <a:solidFill>
                  <a:srgbClr val="002060"/>
                </a:solidFill>
                <a:latin typeface="Calibri"/>
              </a:rPr>
              <a:t>Создает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28" name="Picture 2" descr=""/>
          <p:cNvPicPr/>
          <p:nvPr/>
        </p:nvPicPr>
        <p:blipFill>
          <a:blip r:embed="rId2"/>
          <a:stretch/>
        </p:blipFill>
        <p:spPr>
          <a:xfrm>
            <a:off x="0" y="0"/>
            <a:ext cx="856800" cy="61416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0" y="0"/>
            <a:ext cx="9611640" cy="6857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b4c7dc"/>
              </a:gs>
            </a:gsLst>
            <a:lin ang="3600000"/>
          </a:gra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30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2060"/>
                </a:solidFill>
                <a:latin typeface="Calibri"/>
              </a:rPr>
              <a:t>Результаты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CustomShape 3"/>
          <p:cNvSpPr/>
          <p:nvPr/>
        </p:nvSpPr>
        <p:spPr>
          <a:xfrm>
            <a:off x="357120" y="1500120"/>
            <a:ext cx="4500360" cy="76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200" spc="-1" strike="noStrike">
                <a:solidFill>
                  <a:srgbClr val="604a7b"/>
                </a:solidFill>
                <a:latin typeface="Calibri"/>
              </a:rPr>
              <a:t>Вовлеченность учащегося в процесс обучения.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132" name="CustomShape 4"/>
          <p:cNvSpPr/>
          <p:nvPr/>
        </p:nvSpPr>
        <p:spPr>
          <a:xfrm>
            <a:off x="3357720" y="2286000"/>
            <a:ext cx="4500360" cy="76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200" spc="-1" strike="noStrike">
                <a:solidFill>
                  <a:srgbClr val="002060"/>
                </a:solidFill>
                <a:latin typeface="Calibri"/>
              </a:rPr>
              <a:t>Учебные материалы  в свободном доступе.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133" name="CustomShape 5"/>
          <p:cNvSpPr/>
          <p:nvPr/>
        </p:nvSpPr>
        <p:spPr>
          <a:xfrm>
            <a:off x="357120" y="3286080"/>
            <a:ext cx="4500360" cy="76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200" spc="-1" strike="noStrike">
                <a:solidFill>
                  <a:srgbClr val="604a7b"/>
                </a:solidFill>
                <a:latin typeface="Calibri"/>
              </a:rPr>
              <a:t>Время в классе для обсуждения и активной работы.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134" name="CustomShape 6"/>
          <p:cNvSpPr/>
          <p:nvPr/>
        </p:nvSpPr>
        <p:spPr>
          <a:xfrm>
            <a:off x="5500800" y="3714840"/>
            <a:ext cx="4500360" cy="1431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200" spc="-1" strike="noStrike">
                <a:solidFill>
                  <a:srgbClr val="604a7b"/>
                </a:solidFill>
                <a:latin typeface="Calibri"/>
              </a:rPr>
              <a:t>Качество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200" spc="-1" strike="noStrike">
                <a:solidFill>
                  <a:srgbClr val="604a7b"/>
                </a:solidFill>
                <a:latin typeface="Calibri"/>
              </a:rPr>
              <a:t>Оперативность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200" spc="-1" strike="noStrike">
                <a:solidFill>
                  <a:srgbClr val="604a7b"/>
                </a:solidFill>
                <a:latin typeface="Calibri"/>
              </a:rPr>
              <a:t>Интерес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200" spc="-1" strike="noStrike">
                <a:solidFill>
                  <a:srgbClr val="604a7b"/>
                </a:solidFill>
                <a:latin typeface="Calibri"/>
              </a:rPr>
              <a:t>Команда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135" name="CustomShape 7"/>
          <p:cNvSpPr/>
          <p:nvPr/>
        </p:nvSpPr>
        <p:spPr>
          <a:xfrm>
            <a:off x="2643120" y="5572080"/>
            <a:ext cx="4500360" cy="76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200" spc="-1" strike="noStrike">
                <a:solidFill>
                  <a:srgbClr val="002060"/>
                </a:solidFill>
                <a:latin typeface="Calibri"/>
              </a:rPr>
              <a:t>Профессиональный рост педагога.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200" spc="-1" strike="noStrike">
              <a:latin typeface="Arial"/>
            </a:endParaRPr>
          </a:p>
        </p:txBody>
      </p:sp>
      <p:pic>
        <p:nvPicPr>
          <p:cNvPr id="136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1714320" cy="122832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571320" y="57132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002060"/>
                </a:solidFill>
                <a:latin typeface="Calibri"/>
              </a:rPr>
              <a:t>САМОСТОЯТЕЛЬНАЯ РАБОТА ДОМА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TextShape 2"/>
          <p:cNvSpPr txBox="1"/>
          <p:nvPr/>
        </p:nvSpPr>
        <p:spPr>
          <a:xfrm>
            <a:off x="500040" y="1214280"/>
            <a:ext cx="8286480" cy="50716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38000"/>
          </a:bodyPr>
          <a:p>
            <a:pPr marL="343080" indent="-342720">
              <a:lnSpc>
                <a:spcPct val="100000"/>
              </a:lnSpc>
              <a:spcBef>
                <a:spcPts val="859"/>
              </a:spcBef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859"/>
              </a:spcBef>
            </a:pPr>
            <a:r>
              <a:rPr b="0" lang="ru-RU" sz="4300" spc="-1" strike="noStrike">
                <a:solidFill>
                  <a:srgbClr val="000000"/>
                </a:solidFill>
                <a:latin typeface="Calibri"/>
              </a:rPr>
              <a:t>Текст домашнего задания:</a:t>
            </a:r>
            <a:endParaRPr b="0" lang="ru-RU" sz="43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endParaRPr b="0" lang="ru-RU" sz="43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1. Зайдите на платформу 01математика.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2. Откройте тему — Десятичные дроби (5.09).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3. В подтеме - Вычитание десятичных дробей (5.09.05) , откройте теорию.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4. Внимательно посмотрите видеорешение примеров 1,2,3,4.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5.Сформулируйте и запишите в тетради правила вычитания десятичных дробей.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6. Выполните задания на вычитание десятичных дробей, которое размещено в разделе «Домашние задания», в вашем личном кабинете.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Название работы: «5.09.05. Вычитание десятичных дробей».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Ссылка в электронном журнале : </a:t>
            </a:r>
            <a:r>
              <a:rPr b="0" lang="ru-RU" sz="3200" spc="-1" strike="noStrike" u="sng">
                <a:solidFill>
                  <a:srgbClr val="0000ff"/>
                </a:solidFill>
                <a:uFillTx/>
                <a:latin typeface="Calibri"/>
                <a:hlinkClick r:id="rId1"/>
              </a:rPr>
              <a:t>https</a:t>
            </a:r>
            <a:r>
              <a:rPr b="0" lang="ru-RU" sz="3200" spc="-1" strike="noStrike" u="sng">
                <a:solidFill>
                  <a:srgbClr val="0000ff"/>
                </a:solidFill>
                <a:uFillTx/>
                <a:latin typeface="Calibri"/>
                <a:hlinkClick r:id="rId2"/>
              </a:rPr>
              <a:t>://01math.com/maths/homework?id=258&amp;c=fbc4dc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9" name="Picture 2" descr=""/>
          <p:cNvPicPr/>
          <p:nvPr/>
        </p:nvPicPr>
        <p:blipFill>
          <a:blip r:embed="rId3"/>
          <a:stretch/>
        </p:blipFill>
        <p:spPr>
          <a:xfrm>
            <a:off x="0" y="0"/>
            <a:ext cx="1356840" cy="97236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428760" y="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002060"/>
                </a:solidFill>
                <a:latin typeface="Calibri"/>
              </a:rPr>
              <a:t>НАЧАЛО УРОКА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1" name="Picture 3" descr=""/>
          <p:cNvPicPr/>
          <p:nvPr/>
        </p:nvPicPr>
        <p:blipFill>
          <a:blip r:embed="rId1"/>
          <a:stretch/>
        </p:blipFill>
        <p:spPr>
          <a:xfrm>
            <a:off x="285840" y="1214280"/>
            <a:ext cx="5642640" cy="2356920"/>
          </a:xfrm>
          <a:prstGeom prst="rect">
            <a:avLst/>
          </a:prstGeom>
          <a:ln w="9360">
            <a:noFill/>
          </a:ln>
        </p:spPr>
      </p:pic>
      <p:sp>
        <p:nvSpPr>
          <p:cNvPr id="142" name="CustomShape 2"/>
          <p:cNvSpPr/>
          <p:nvPr/>
        </p:nvSpPr>
        <p:spPr>
          <a:xfrm>
            <a:off x="0" y="857160"/>
            <a:ext cx="450036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200" spc="-1" strike="noStrike">
                <a:solidFill>
                  <a:srgbClr val="632523"/>
                </a:solidFill>
                <a:latin typeface="Calibri"/>
              </a:rPr>
              <a:t>01математика.ру</a:t>
            </a:r>
            <a:endParaRPr b="0" lang="ru-RU" sz="2200" spc="-1" strike="noStrike">
              <a:latin typeface="Arial"/>
            </a:endParaRPr>
          </a:p>
        </p:txBody>
      </p:sp>
      <p:pic>
        <p:nvPicPr>
          <p:cNvPr id="143" name="Picture 4" descr=""/>
          <p:cNvPicPr/>
          <p:nvPr/>
        </p:nvPicPr>
        <p:blipFill>
          <a:blip r:embed="rId2"/>
          <a:stretch/>
        </p:blipFill>
        <p:spPr>
          <a:xfrm>
            <a:off x="6286680" y="1785960"/>
            <a:ext cx="2499840" cy="2980800"/>
          </a:xfrm>
          <a:prstGeom prst="rect">
            <a:avLst/>
          </a:prstGeom>
          <a:ln w="9360">
            <a:noFill/>
          </a:ln>
        </p:spPr>
      </p:pic>
      <p:sp>
        <p:nvSpPr>
          <p:cNvPr id="144" name="CustomShape 3"/>
          <p:cNvSpPr/>
          <p:nvPr/>
        </p:nvSpPr>
        <p:spPr>
          <a:xfrm>
            <a:off x="5286240" y="1285920"/>
            <a:ext cx="457164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200" spc="-1" strike="noStrike">
                <a:solidFill>
                  <a:srgbClr val="002060"/>
                </a:solidFill>
                <a:latin typeface="Calibri"/>
              </a:rPr>
              <a:t>https://docs.google.com/forms</a:t>
            </a:r>
            <a:endParaRPr b="0" lang="ru-RU" sz="2200" spc="-1" strike="noStrike">
              <a:latin typeface="Arial"/>
            </a:endParaRPr>
          </a:p>
        </p:txBody>
      </p:sp>
      <p:pic>
        <p:nvPicPr>
          <p:cNvPr id="145" name="Picture 5" descr=""/>
          <p:cNvPicPr/>
          <p:nvPr/>
        </p:nvPicPr>
        <p:blipFill>
          <a:blip r:embed="rId3"/>
          <a:stretch/>
        </p:blipFill>
        <p:spPr>
          <a:xfrm>
            <a:off x="642960" y="4214880"/>
            <a:ext cx="3571560" cy="2230200"/>
          </a:xfrm>
          <a:prstGeom prst="rect">
            <a:avLst/>
          </a:prstGeom>
          <a:ln w="9360">
            <a:noFill/>
          </a:ln>
        </p:spPr>
      </p:pic>
      <p:sp>
        <p:nvSpPr>
          <p:cNvPr id="146" name="CustomShape 4"/>
          <p:cNvSpPr/>
          <p:nvPr/>
        </p:nvSpPr>
        <p:spPr>
          <a:xfrm>
            <a:off x="0" y="3714840"/>
            <a:ext cx="457164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200" spc="-1" strike="noStrike">
                <a:solidFill>
                  <a:srgbClr val="002060"/>
                </a:solidFill>
                <a:latin typeface="Calibri"/>
              </a:rPr>
              <a:t>          </a:t>
            </a:r>
            <a:r>
              <a:rPr b="1" lang="ru-RU" sz="2200" spc="-1" strike="noStrike">
                <a:solidFill>
                  <a:srgbClr val="002060"/>
                </a:solidFill>
                <a:latin typeface="Calibri"/>
              </a:rPr>
              <a:t>Plickers</a:t>
            </a:r>
            <a:endParaRPr b="0" lang="ru-RU" sz="2200" spc="-1" strike="noStrike">
              <a:latin typeface="Arial"/>
            </a:endParaRPr>
          </a:p>
        </p:txBody>
      </p:sp>
      <p:pic>
        <p:nvPicPr>
          <p:cNvPr id="147" name="Picture 2" descr=""/>
          <p:cNvPicPr/>
          <p:nvPr/>
        </p:nvPicPr>
        <p:blipFill>
          <a:blip r:embed="rId4"/>
          <a:stretch/>
        </p:blipFill>
        <p:spPr>
          <a:xfrm>
            <a:off x="4572000" y="5072040"/>
            <a:ext cx="3381120" cy="657000"/>
          </a:xfrm>
          <a:prstGeom prst="rect">
            <a:avLst/>
          </a:prstGeom>
          <a:ln w="9360">
            <a:noFill/>
          </a:ln>
        </p:spPr>
      </p:pic>
      <p:sp>
        <p:nvSpPr>
          <p:cNvPr id="148" name="CustomShape 5"/>
          <p:cNvSpPr/>
          <p:nvPr/>
        </p:nvSpPr>
        <p:spPr>
          <a:xfrm>
            <a:off x="428760" y="2786040"/>
            <a:ext cx="1571400" cy="307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9" name="CustomShape 6"/>
          <p:cNvSpPr/>
          <p:nvPr/>
        </p:nvSpPr>
        <p:spPr>
          <a:xfrm>
            <a:off x="428760" y="3071880"/>
            <a:ext cx="1714320" cy="307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0" name="CustomShape 7"/>
          <p:cNvSpPr/>
          <p:nvPr/>
        </p:nvSpPr>
        <p:spPr>
          <a:xfrm>
            <a:off x="500040" y="3286080"/>
            <a:ext cx="1571400" cy="307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500040" y="-214200"/>
            <a:ext cx="8229240" cy="11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000000"/>
                </a:solidFill>
                <a:latin typeface="Calibri"/>
              </a:rPr>
              <a:t>Google Формы</a:t>
            </a:r>
            <a:endParaRPr b="0" lang="ru-RU" sz="3600" spc="-1" strike="noStrike">
              <a:latin typeface="Arial"/>
            </a:endParaRPr>
          </a:p>
        </p:txBody>
      </p:sp>
      <p:pic>
        <p:nvPicPr>
          <p:cNvPr id="152" name="Picture 2" descr=""/>
          <p:cNvPicPr/>
          <p:nvPr/>
        </p:nvPicPr>
        <p:blipFill>
          <a:blip r:embed="rId1"/>
          <a:stretch/>
        </p:blipFill>
        <p:spPr>
          <a:xfrm>
            <a:off x="428760" y="1206720"/>
            <a:ext cx="5285880" cy="5650920"/>
          </a:xfrm>
          <a:prstGeom prst="rect">
            <a:avLst/>
          </a:prstGeom>
          <a:ln w="9360">
            <a:noFill/>
          </a:ln>
        </p:spPr>
      </p:pic>
      <p:pic>
        <p:nvPicPr>
          <p:cNvPr id="153" name="Picture 2" descr=""/>
          <p:cNvPicPr/>
          <p:nvPr/>
        </p:nvPicPr>
        <p:blipFill>
          <a:blip r:embed="rId2"/>
          <a:stretch/>
        </p:blipFill>
        <p:spPr>
          <a:xfrm>
            <a:off x="3000240" y="3571920"/>
            <a:ext cx="5988960" cy="1653120"/>
          </a:xfrm>
          <a:prstGeom prst="rect">
            <a:avLst/>
          </a:prstGeom>
          <a:ln w="9360">
            <a:noFill/>
          </a:ln>
        </p:spPr>
      </p:pic>
      <p:sp>
        <p:nvSpPr>
          <p:cNvPr id="154" name="CustomShape 2"/>
          <p:cNvSpPr/>
          <p:nvPr/>
        </p:nvSpPr>
        <p:spPr>
          <a:xfrm>
            <a:off x="379440" y="714240"/>
            <a:ext cx="37288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https://forms.gle/4J285aXppX2cysPP7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55" name="Picture 2" descr=""/>
          <p:cNvPicPr/>
          <p:nvPr/>
        </p:nvPicPr>
        <p:blipFill>
          <a:blip r:embed="rId3"/>
          <a:stretch/>
        </p:blipFill>
        <p:spPr>
          <a:xfrm>
            <a:off x="0" y="0"/>
            <a:ext cx="999720" cy="71640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728</TotalTime>
  <Application>LibreOffice/6.2.5.2$Windows_X86_64 LibreOffice_project/1ec314fa52f458adc18c4f025c545a4e8b22c159</Application>
  <Words>424</Words>
  <Paragraphs>136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2020-08-19T08:47:05Z</dcterms:created>
  <dc:creator>владислав</dc:creator>
  <dc:description/>
  <dc:language>ru-RU</dc:language>
  <cp:lastModifiedBy>владислав</cp:lastModifiedBy>
  <dcterms:modified xsi:type="dcterms:W3CDTF">2020-08-25T14:51:26Z</dcterms:modified>
  <cp:revision>100</cp:revision>
  <dc:subject/>
  <dc:title>Опыт организации урока в технологии смешанного обучения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18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19</vt:i4>
  </property>
</Properties>
</file>