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3" r:id="rId5"/>
    <p:sldId id="265" r:id="rId6"/>
    <p:sldId id="266" r:id="rId7"/>
    <p:sldId id="259" r:id="rId8"/>
    <p:sldId id="270" r:id="rId9"/>
    <p:sldId id="267" r:id="rId10"/>
    <p:sldId id="268" r:id="rId11"/>
    <p:sldId id="269" r:id="rId12"/>
    <p:sldId id="271" r:id="rId13"/>
    <p:sldId id="272" r:id="rId14"/>
    <p:sldId id="273" r:id="rId15"/>
    <p:sldId id="275" r:id="rId16"/>
    <p:sldId id="276" r:id="rId17"/>
    <p:sldId id="277" r:id="rId18"/>
    <p:sldId id="274" r:id="rId19"/>
    <p:sldId id="280" r:id="rId20"/>
    <p:sldId id="279" r:id="rId21"/>
    <p:sldId id="281" r:id="rId22"/>
    <p:sldId id="282" r:id="rId23"/>
    <p:sldId id="283" r:id="rId24"/>
    <p:sldId id="284" r:id="rId25"/>
    <p:sldId id="285" r:id="rId26"/>
    <p:sldId id="278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AC65C-DC06-45AB-8444-A880609D6B7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50CEA8C-5070-4C6C-A91F-383BFCB70252}">
      <dgm:prSet phldrT="[Текст]" custT="1"/>
      <dgm:spPr/>
      <dgm:t>
        <a:bodyPr/>
        <a:lstStyle/>
        <a:p>
          <a:r>
            <a:rPr lang="ru-RU" sz="2000" dirty="0" smtClean="0"/>
            <a:t>Этап подготовки</a:t>
          </a:r>
          <a:endParaRPr lang="ru-RU" sz="2000" dirty="0"/>
        </a:p>
      </dgm:t>
    </dgm:pt>
    <dgm:pt modelId="{8EF9FF17-CB25-46AB-839C-5FEC93EC2DEE}" type="parTrans" cxnId="{FC293552-C4F3-4A39-A7A4-8208670B435C}">
      <dgm:prSet/>
      <dgm:spPr/>
      <dgm:t>
        <a:bodyPr/>
        <a:lstStyle/>
        <a:p>
          <a:endParaRPr lang="ru-RU" sz="4400"/>
        </a:p>
      </dgm:t>
    </dgm:pt>
    <dgm:pt modelId="{E2B96FF5-78E5-4DBD-B740-5FC4A061D92A}" type="sibTrans" cxnId="{FC293552-C4F3-4A39-A7A4-8208670B435C}">
      <dgm:prSet/>
      <dgm:spPr/>
      <dgm:t>
        <a:bodyPr/>
        <a:lstStyle/>
        <a:p>
          <a:endParaRPr lang="ru-RU" sz="4400"/>
        </a:p>
      </dgm:t>
    </dgm:pt>
    <dgm:pt modelId="{C3EE6867-48DB-48B3-ACCB-A408A154E768}">
      <dgm:prSet phldrT="[Текст]" custT="1"/>
      <dgm:spPr/>
      <dgm:t>
        <a:bodyPr/>
        <a:lstStyle/>
        <a:p>
          <a:r>
            <a:rPr lang="ru-RU" sz="2000" dirty="0" smtClean="0"/>
            <a:t>Этап творчества</a:t>
          </a:r>
          <a:endParaRPr lang="ru-RU" sz="2000" dirty="0"/>
        </a:p>
      </dgm:t>
    </dgm:pt>
    <dgm:pt modelId="{8A142608-90A5-4050-B56C-4E21BC36CB83}" type="parTrans" cxnId="{A1796E4E-5DAA-4C22-B888-DDAFB83E9CB8}">
      <dgm:prSet/>
      <dgm:spPr/>
      <dgm:t>
        <a:bodyPr/>
        <a:lstStyle/>
        <a:p>
          <a:endParaRPr lang="ru-RU" sz="4400"/>
        </a:p>
      </dgm:t>
    </dgm:pt>
    <dgm:pt modelId="{890410A3-3362-4248-8E87-4ADCB98CF934}" type="sibTrans" cxnId="{A1796E4E-5DAA-4C22-B888-DDAFB83E9CB8}">
      <dgm:prSet/>
      <dgm:spPr/>
      <dgm:t>
        <a:bodyPr/>
        <a:lstStyle/>
        <a:p>
          <a:endParaRPr lang="ru-RU" sz="4400"/>
        </a:p>
      </dgm:t>
    </dgm:pt>
    <dgm:pt modelId="{A6C5D63E-81D3-48F2-920D-67DFFC765901}">
      <dgm:prSet phldrT="[Текст]" custT="1"/>
      <dgm:spPr/>
      <dgm:t>
        <a:bodyPr/>
        <a:lstStyle/>
        <a:p>
          <a:r>
            <a:rPr lang="ru-RU" sz="2000" dirty="0" smtClean="0"/>
            <a:t>Заключи-тельный этап</a:t>
          </a:r>
          <a:endParaRPr lang="ru-RU" sz="2000" dirty="0"/>
        </a:p>
      </dgm:t>
    </dgm:pt>
    <dgm:pt modelId="{0F93687E-FD16-429E-8CF2-121A57AE83D1}" type="parTrans" cxnId="{19B72DA5-8DDB-418D-B032-727B0B000027}">
      <dgm:prSet/>
      <dgm:spPr/>
      <dgm:t>
        <a:bodyPr/>
        <a:lstStyle/>
        <a:p>
          <a:endParaRPr lang="ru-RU" sz="4400"/>
        </a:p>
      </dgm:t>
    </dgm:pt>
    <dgm:pt modelId="{1E0B8BD6-AA95-4E9E-A9A5-56F74D346189}" type="sibTrans" cxnId="{19B72DA5-8DDB-418D-B032-727B0B000027}">
      <dgm:prSet/>
      <dgm:spPr/>
      <dgm:t>
        <a:bodyPr/>
        <a:lstStyle/>
        <a:p>
          <a:endParaRPr lang="ru-RU" sz="4400"/>
        </a:p>
      </dgm:t>
    </dgm:pt>
    <dgm:pt modelId="{3C1305CF-BAE6-4AE3-A939-955B855D6BC9}">
      <dgm:prSet phldrT="[Текст]" custT="1"/>
      <dgm:spPr/>
      <dgm:t>
        <a:bodyPr/>
        <a:lstStyle/>
        <a:p>
          <a:r>
            <a:rPr lang="ru-RU" sz="2000" dirty="0" smtClean="0"/>
            <a:t>Этап </a:t>
          </a:r>
          <a:r>
            <a:rPr lang="ru-RU" sz="2000" dirty="0" err="1" smtClean="0"/>
            <a:t>исследова-ний</a:t>
          </a:r>
          <a:endParaRPr lang="ru-RU" sz="2000" dirty="0"/>
        </a:p>
      </dgm:t>
    </dgm:pt>
    <dgm:pt modelId="{555BAD9F-94D2-4530-A6C6-ADF9F08DE3B7}" type="parTrans" cxnId="{C71095BC-26B0-46E2-A9CE-3DB2793482C0}">
      <dgm:prSet/>
      <dgm:spPr/>
      <dgm:t>
        <a:bodyPr/>
        <a:lstStyle/>
        <a:p>
          <a:endParaRPr lang="ru-RU" sz="4400"/>
        </a:p>
      </dgm:t>
    </dgm:pt>
    <dgm:pt modelId="{55A791B8-BE1B-403D-960B-8E8382FC3049}" type="sibTrans" cxnId="{C71095BC-26B0-46E2-A9CE-3DB2793482C0}">
      <dgm:prSet/>
      <dgm:spPr/>
      <dgm:t>
        <a:bodyPr/>
        <a:lstStyle/>
        <a:p>
          <a:endParaRPr lang="ru-RU" sz="4400"/>
        </a:p>
      </dgm:t>
    </dgm:pt>
    <dgm:pt modelId="{BB610067-07AE-4766-8B41-90168C872FB5}" type="pres">
      <dgm:prSet presAssocID="{FE6AC65C-DC06-45AB-8444-A880609D6B74}" presName="Name0" presStyleCnt="0">
        <dgm:presLayoutVars>
          <dgm:dir/>
          <dgm:animLvl val="lvl"/>
          <dgm:resizeHandles val="exact"/>
        </dgm:presLayoutVars>
      </dgm:prSet>
      <dgm:spPr/>
    </dgm:pt>
    <dgm:pt modelId="{ACAB2E11-FE04-40B5-A434-CD4EE8127FA4}" type="pres">
      <dgm:prSet presAssocID="{C50CEA8C-5070-4C6C-A91F-383BFCB7025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A6445-823B-49F7-98FB-5896AB6019DC}" type="pres">
      <dgm:prSet presAssocID="{E2B96FF5-78E5-4DBD-B740-5FC4A061D92A}" presName="parTxOnlySpace" presStyleCnt="0"/>
      <dgm:spPr/>
    </dgm:pt>
    <dgm:pt modelId="{0FBA6A56-82FE-48FF-8EAE-3CC964D6D888}" type="pres">
      <dgm:prSet presAssocID="{3C1305CF-BAE6-4AE3-A939-955B855D6BC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33B35-9362-405F-8968-A65A6CBDE7B0}" type="pres">
      <dgm:prSet presAssocID="{55A791B8-BE1B-403D-960B-8E8382FC3049}" presName="parTxOnlySpace" presStyleCnt="0"/>
      <dgm:spPr/>
    </dgm:pt>
    <dgm:pt modelId="{DDDA4BC1-6A78-4E4C-B87C-32724BEAD675}" type="pres">
      <dgm:prSet presAssocID="{C3EE6867-48DB-48B3-ACCB-A408A154E76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D654B-3C5D-49B5-8949-43B1E0E2C571}" type="pres">
      <dgm:prSet presAssocID="{890410A3-3362-4248-8E87-4ADCB98CF934}" presName="parTxOnlySpace" presStyleCnt="0"/>
      <dgm:spPr/>
    </dgm:pt>
    <dgm:pt modelId="{DCB0A097-03AA-4BE6-A253-CA99350512CB}" type="pres">
      <dgm:prSet presAssocID="{A6C5D63E-81D3-48F2-920D-67DFFC76590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796E4E-5DAA-4C22-B888-DDAFB83E9CB8}" srcId="{FE6AC65C-DC06-45AB-8444-A880609D6B74}" destId="{C3EE6867-48DB-48B3-ACCB-A408A154E768}" srcOrd="2" destOrd="0" parTransId="{8A142608-90A5-4050-B56C-4E21BC36CB83}" sibTransId="{890410A3-3362-4248-8E87-4ADCB98CF934}"/>
    <dgm:cxn modelId="{777F3A84-80FD-4504-91AE-DA6FD0B20162}" type="presOf" srcId="{A6C5D63E-81D3-48F2-920D-67DFFC765901}" destId="{DCB0A097-03AA-4BE6-A253-CA99350512CB}" srcOrd="0" destOrd="0" presId="urn:microsoft.com/office/officeart/2005/8/layout/chevron1"/>
    <dgm:cxn modelId="{54BEA7F1-671E-4524-B532-4043B3FA8C25}" type="presOf" srcId="{C3EE6867-48DB-48B3-ACCB-A408A154E768}" destId="{DDDA4BC1-6A78-4E4C-B87C-32724BEAD675}" srcOrd="0" destOrd="0" presId="urn:microsoft.com/office/officeart/2005/8/layout/chevron1"/>
    <dgm:cxn modelId="{0BFBB25B-D7E5-4FA0-BA0E-761F0D3B615D}" type="presOf" srcId="{FE6AC65C-DC06-45AB-8444-A880609D6B74}" destId="{BB610067-07AE-4766-8B41-90168C872FB5}" srcOrd="0" destOrd="0" presId="urn:microsoft.com/office/officeart/2005/8/layout/chevron1"/>
    <dgm:cxn modelId="{65AE2F19-FD5A-48DB-A9F8-D668C12B46A8}" type="presOf" srcId="{C50CEA8C-5070-4C6C-A91F-383BFCB70252}" destId="{ACAB2E11-FE04-40B5-A434-CD4EE8127FA4}" srcOrd="0" destOrd="0" presId="urn:microsoft.com/office/officeart/2005/8/layout/chevron1"/>
    <dgm:cxn modelId="{6958D70E-3FCA-4C69-9177-5770161C0059}" type="presOf" srcId="{3C1305CF-BAE6-4AE3-A939-955B855D6BC9}" destId="{0FBA6A56-82FE-48FF-8EAE-3CC964D6D888}" srcOrd="0" destOrd="0" presId="urn:microsoft.com/office/officeart/2005/8/layout/chevron1"/>
    <dgm:cxn modelId="{C71095BC-26B0-46E2-A9CE-3DB2793482C0}" srcId="{FE6AC65C-DC06-45AB-8444-A880609D6B74}" destId="{3C1305CF-BAE6-4AE3-A939-955B855D6BC9}" srcOrd="1" destOrd="0" parTransId="{555BAD9F-94D2-4530-A6C6-ADF9F08DE3B7}" sibTransId="{55A791B8-BE1B-403D-960B-8E8382FC3049}"/>
    <dgm:cxn modelId="{FC293552-C4F3-4A39-A7A4-8208670B435C}" srcId="{FE6AC65C-DC06-45AB-8444-A880609D6B74}" destId="{C50CEA8C-5070-4C6C-A91F-383BFCB70252}" srcOrd="0" destOrd="0" parTransId="{8EF9FF17-CB25-46AB-839C-5FEC93EC2DEE}" sibTransId="{E2B96FF5-78E5-4DBD-B740-5FC4A061D92A}"/>
    <dgm:cxn modelId="{19B72DA5-8DDB-418D-B032-727B0B000027}" srcId="{FE6AC65C-DC06-45AB-8444-A880609D6B74}" destId="{A6C5D63E-81D3-48F2-920D-67DFFC765901}" srcOrd="3" destOrd="0" parTransId="{0F93687E-FD16-429E-8CF2-121A57AE83D1}" sibTransId="{1E0B8BD6-AA95-4E9E-A9A5-56F74D346189}"/>
    <dgm:cxn modelId="{939F547F-5D31-46EF-9951-5AF222180F6F}" type="presParOf" srcId="{BB610067-07AE-4766-8B41-90168C872FB5}" destId="{ACAB2E11-FE04-40B5-A434-CD4EE8127FA4}" srcOrd="0" destOrd="0" presId="urn:microsoft.com/office/officeart/2005/8/layout/chevron1"/>
    <dgm:cxn modelId="{6C2D2718-5DDC-40BB-B479-A2152E26218D}" type="presParOf" srcId="{BB610067-07AE-4766-8B41-90168C872FB5}" destId="{24FA6445-823B-49F7-98FB-5896AB6019DC}" srcOrd="1" destOrd="0" presId="urn:microsoft.com/office/officeart/2005/8/layout/chevron1"/>
    <dgm:cxn modelId="{9FFFE2EF-A061-4749-8339-33F66EF6DAE6}" type="presParOf" srcId="{BB610067-07AE-4766-8B41-90168C872FB5}" destId="{0FBA6A56-82FE-48FF-8EAE-3CC964D6D888}" srcOrd="2" destOrd="0" presId="urn:microsoft.com/office/officeart/2005/8/layout/chevron1"/>
    <dgm:cxn modelId="{17C69E11-7530-41F0-934E-D19E9DFE032B}" type="presParOf" srcId="{BB610067-07AE-4766-8B41-90168C872FB5}" destId="{02E33B35-9362-405F-8968-A65A6CBDE7B0}" srcOrd="3" destOrd="0" presId="urn:microsoft.com/office/officeart/2005/8/layout/chevron1"/>
    <dgm:cxn modelId="{AB889A96-84AE-4591-A3B6-00AB3A66ED2C}" type="presParOf" srcId="{BB610067-07AE-4766-8B41-90168C872FB5}" destId="{DDDA4BC1-6A78-4E4C-B87C-32724BEAD675}" srcOrd="4" destOrd="0" presId="urn:microsoft.com/office/officeart/2005/8/layout/chevron1"/>
    <dgm:cxn modelId="{14C1217E-FE20-4EE2-9120-3760A24B7EA0}" type="presParOf" srcId="{BB610067-07AE-4766-8B41-90168C872FB5}" destId="{D5DD654B-3C5D-49B5-8949-43B1E0E2C571}" srcOrd="5" destOrd="0" presId="urn:microsoft.com/office/officeart/2005/8/layout/chevron1"/>
    <dgm:cxn modelId="{8ADE0FB0-E480-4EB0-A62A-F9C7CBB4121B}" type="presParOf" srcId="{BB610067-07AE-4766-8B41-90168C872FB5}" destId="{DCB0A097-03AA-4BE6-A253-CA99350512C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92AD27-4BA8-48EA-A4FB-5041F86FFBAF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3D39822-C7F3-40E3-9520-2E5B83ABDB2F}">
      <dgm:prSet phldrT="[Текст]"/>
      <dgm:spPr/>
      <dgm:t>
        <a:bodyPr/>
        <a:lstStyle/>
        <a:p>
          <a:r>
            <a:rPr lang="ru-RU" dirty="0" smtClean="0"/>
            <a:t>Распределённая группа</a:t>
          </a:r>
          <a:endParaRPr lang="ru-RU" dirty="0"/>
        </a:p>
      </dgm:t>
    </dgm:pt>
    <dgm:pt modelId="{189E766F-BE94-43BA-956D-7EA8736AFBDE}" type="parTrans" cxnId="{83E1C876-C37A-459C-8584-69410CCD6C62}">
      <dgm:prSet/>
      <dgm:spPr/>
      <dgm:t>
        <a:bodyPr/>
        <a:lstStyle/>
        <a:p>
          <a:endParaRPr lang="ru-RU"/>
        </a:p>
      </dgm:t>
    </dgm:pt>
    <dgm:pt modelId="{0D40CC5D-A771-4D9A-AA0D-87CD624155E8}" type="sibTrans" cxnId="{83E1C876-C37A-459C-8584-69410CCD6C62}">
      <dgm:prSet/>
      <dgm:spPr/>
      <dgm:t>
        <a:bodyPr/>
        <a:lstStyle/>
        <a:p>
          <a:endParaRPr lang="ru-RU"/>
        </a:p>
      </dgm:t>
    </dgm:pt>
    <dgm:pt modelId="{55CCE227-3184-4675-9161-C826768B5F27}">
      <dgm:prSet phldrT="[Текст]"/>
      <dgm:spPr/>
      <dgm:t>
        <a:bodyPr/>
        <a:lstStyle/>
        <a:p>
          <a:r>
            <a:rPr lang="ru-RU" dirty="0" smtClean="0"/>
            <a:t>Архитекторы</a:t>
          </a:r>
          <a:endParaRPr lang="ru-RU" dirty="0"/>
        </a:p>
      </dgm:t>
    </dgm:pt>
    <dgm:pt modelId="{665A23D3-3B3F-4A68-A944-689C967E515F}" type="parTrans" cxnId="{552B18C3-7EED-4FEB-BD29-F5F1C320AD3D}">
      <dgm:prSet/>
      <dgm:spPr/>
      <dgm:t>
        <a:bodyPr/>
        <a:lstStyle/>
        <a:p>
          <a:endParaRPr lang="ru-RU"/>
        </a:p>
      </dgm:t>
    </dgm:pt>
    <dgm:pt modelId="{65951783-AE1F-487E-9EC9-58CC6AE5D7AB}" type="sibTrans" cxnId="{552B18C3-7EED-4FEB-BD29-F5F1C320AD3D}">
      <dgm:prSet/>
      <dgm:spPr/>
      <dgm:t>
        <a:bodyPr/>
        <a:lstStyle/>
        <a:p>
          <a:endParaRPr lang="ru-RU"/>
        </a:p>
      </dgm:t>
    </dgm:pt>
    <dgm:pt modelId="{ECA37AE7-30AA-4F97-BF24-AF0F0969A917}">
      <dgm:prSet phldrT="[Текст]"/>
      <dgm:spPr/>
      <dgm:t>
        <a:bodyPr/>
        <a:lstStyle/>
        <a:p>
          <a:r>
            <a:rPr lang="ru-RU" dirty="0" smtClean="0"/>
            <a:t>Экологи</a:t>
          </a:r>
          <a:endParaRPr lang="ru-RU" dirty="0"/>
        </a:p>
      </dgm:t>
    </dgm:pt>
    <dgm:pt modelId="{56E8D2E5-FC2D-4B82-BC2A-5FB44C471B93}" type="parTrans" cxnId="{F8E50BF9-FA80-489F-8110-3152F9CD5912}">
      <dgm:prSet/>
      <dgm:spPr/>
      <dgm:t>
        <a:bodyPr/>
        <a:lstStyle/>
        <a:p>
          <a:endParaRPr lang="ru-RU"/>
        </a:p>
      </dgm:t>
    </dgm:pt>
    <dgm:pt modelId="{4A4E86A9-886E-4493-8AC8-26B71E15FB34}" type="sibTrans" cxnId="{F8E50BF9-FA80-489F-8110-3152F9CD5912}">
      <dgm:prSet/>
      <dgm:spPr/>
      <dgm:t>
        <a:bodyPr/>
        <a:lstStyle/>
        <a:p>
          <a:endParaRPr lang="ru-RU"/>
        </a:p>
      </dgm:t>
    </dgm:pt>
    <dgm:pt modelId="{AA8054E3-BE1D-4DD0-8150-581A67A67A9B}">
      <dgm:prSet phldrT="[Текст]"/>
      <dgm:spPr/>
      <dgm:t>
        <a:bodyPr/>
        <a:lstStyle/>
        <a:p>
          <a:r>
            <a:rPr lang="ru-RU" dirty="0" smtClean="0"/>
            <a:t>Спортсмены</a:t>
          </a:r>
          <a:endParaRPr lang="ru-RU" dirty="0"/>
        </a:p>
      </dgm:t>
    </dgm:pt>
    <dgm:pt modelId="{FB5DE669-9CD5-484F-AAB1-B31C67A1CBA5}" type="parTrans" cxnId="{27BEB5F8-F09C-4AE0-A6B5-9A46E5524386}">
      <dgm:prSet/>
      <dgm:spPr/>
      <dgm:t>
        <a:bodyPr/>
        <a:lstStyle/>
        <a:p>
          <a:endParaRPr lang="ru-RU"/>
        </a:p>
      </dgm:t>
    </dgm:pt>
    <dgm:pt modelId="{1DFDD20C-DC92-4B55-9FAD-C4E41968C5A2}" type="sibTrans" cxnId="{27BEB5F8-F09C-4AE0-A6B5-9A46E5524386}">
      <dgm:prSet/>
      <dgm:spPr/>
      <dgm:t>
        <a:bodyPr/>
        <a:lstStyle/>
        <a:p>
          <a:endParaRPr lang="ru-RU"/>
        </a:p>
      </dgm:t>
    </dgm:pt>
    <dgm:pt modelId="{2F3EE68B-C56F-477A-B828-B0AD715D7C9C}" type="pres">
      <dgm:prSet presAssocID="{0B92AD27-4BA8-48EA-A4FB-5041F86FFBA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049F51-E868-4C0F-A7ED-AA3DA6CFBE18}" type="pres">
      <dgm:prSet presAssocID="{13D39822-C7F3-40E3-9520-2E5B83ABDB2F}" presName="roof" presStyleLbl="dkBgShp" presStyleIdx="0" presStyleCnt="2" custLinFactNeighborY="-1719"/>
      <dgm:spPr/>
      <dgm:t>
        <a:bodyPr/>
        <a:lstStyle/>
        <a:p>
          <a:endParaRPr lang="ru-RU"/>
        </a:p>
      </dgm:t>
    </dgm:pt>
    <dgm:pt modelId="{223BFF62-DCC8-4EC1-B7E9-7EC91BAAE204}" type="pres">
      <dgm:prSet presAssocID="{13D39822-C7F3-40E3-9520-2E5B83ABDB2F}" presName="pillars" presStyleCnt="0"/>
      <dgm:spPr/>
    </dgm:pt>
    <dgm:pt modelId="{0B1A12FD-CF68-470D-BBF7-F04B31C16C2E}" type="pres">
      <dgm:prSet presAssocID="{13D39822-C7F3-40E3-9520-2E5B83ABDB2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065DB-5D07-47C5-A019-ECA5CB9CAA98}" type="pres">
      <dgm:prSet presAssocID="{ECA37AE7-30AA-4F97-BF24-AF0F0969A91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47FA8-43EB-450F-A108-45650CCD9F50}" type="pres">
      <dgm:prSet presAssocID="{AA8054E3-BE1D-4DD0-8150-581A67A67A9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8C00B-8E1B-4A36-AA4D-98D8BAE0CDA4}" type="pres">
      <dgm:prSet presAssocID="{13D39822-C7F3-40E3-9520-2E5B83ABDB2F}" presName="base" presStyleLbl="dkBgShp" presStyleIdx="1" presStyleCnt="2" custLinFactNeighborX="1181" custLinFactNeighborY="1"/>
      <dgm:spPr/>
    </dgm:pt>
  </dgm:ptLst>
  <dgm:cxnLst>
    <dgm:cxn modelId="{27BEB5F8-F09C-4AE0-A6B5-9A46E5524386}" srcId="{13D39822-C7F3-40E3-9520-2E5B83ABDB2F}" destId="{AA8054E3-BE1D-4DD0-8150-581A67A67A9B}" srcOrd="2" destOrd="0" parTransId="{FB5DE669-9CD5-484F-AAB1-B31C67A1CBA5}" sibTransId="{1DFDD20C-DC92-4B55-9FAD-C4E41968C5A2}"/>
    <dgm:cxn modelId="{F8E50BF9-FA80-489F-8110-3152F9CD5912}" srcId="{13D39822-C7F3-40E3-9520-2E5B83ABDB2F}" destId="{ECA37AE7-30AA-4F97-BF24-AF0F0969A917}" srcOrd="1" destOrd="0" parTransId="{56E8D2E5-FC2D-4B82-BC2A-5FB44C471B93}" sibTransId="{4A4E86A9-886E-4493-8AC8-26B71E15FB34}"/>
    <dgm:cxn modelId="{552B18C3-7EED-4FEB-BD29-F5F1C320AD3D}" srcId="{13D39822-C7F3-40E3-9520-2E5B83ABDB2F}" destId="{55CCE227-3184-4675-9161-C826768B5F27}" srcOrd="0" destOrd="0" parTransId="{665A23D3-3B3F-4A68-A944-689C967E515F}" sibTransId="{65951783-AE1F-487E-9EC9-58CC6AE5D7AB}"/>
    <dgm:cxn modelId="{361179B7-B5F6-441C-83CC-B02A2421C9C1}" type="presOf" srcId="{13D39822-C7F3-40E3-9520-2E5B83ABDB2F}" destId="{89049F51-E868-4C0F-A7ED-AA3DA6CFBE18}" srcOrd="0" destOrd="0" presId="urn:microsoft.com/office/officeart/2005/8/layout/hList3"/>
    <dgm:cxn modelId="{224EB537-D0CD-482D-A86D-DA8BD4AAF321}" type="presOf" srcId="{55CCE227-3184-4675-9161-C826768B5F27}" destId="{0B1A12FD-CF68-470D-BBF7-F04B31C16C2E}" srcOrd="0" destOrd="0" presId="urn:microsoft.com/office/officeart/2005/8/layout/hList3"/>
    <dgm:cxn modelId="{0E3087DE-67E3-4FBA-A8F7-73BABECF8308}" type="presOf" srcId="{0B92AD27-4BA8-48EA-A4FB-5041F86FFBAF}" destId="{2F3EE68B-C56F-477A-B828-B0AD715D7C9C}" srcOrd="0" destOrd="0" presId="urn:microsoft.com/office/officeart/2005/8/layout/hList3"/>
    <dgm:cxn modelId="{76A7DC62-ED3D-4B16-B5B2-06B99FEF2500}" type="presOf" srcId="{ECA37AE7-30AA-4F97-BF24-AF0F0969A917}" destId="{F6D065DB-5D07-47C5-A019-ECA5CB9CAA98}" srcOrd="0" destOrd="0" presId="urn:microsoft.com/office/officeart/2005/8/layout/hList3"/>
    <dgm:cxn modelId="{83E1C876-C37A-459C-8584-69410CCD6C62}" srcId="{0B92AD27-4BA8-48EA-A4FB-5041F86FFBAF}" destId="{13D39822-C7F3-40E3-9520-2E5B83ABDB2F}" srcOrd="0" destOrd="0" parTransId="{189E766F-BE94-43BA-956D-7EA8736AFBDE}" sibTransId="{0D40CC5D-A771-4D9A-AA0D-87CD624155E8}"/>
    <dgm:cxn modelId="{8CD90645-A41A-46F4-937F-20342FFC3E14}" type="presOf" srcId="{AA8054E3-BE1D-4DD0-8150-581A67A67A9B}" destId="{A5F47FA8-43EB-450F-A108-45650CCD9F50}" srcOrd="0" destOrd="0" presId="urn:microsoft.com/office/officeart/2005/8/layout/hList3"/>
    <dgm:cxn modelId="{034B76AB-CFC6-4131-AB65-2CB5D4CB0208}" type="presParOf" srcId="{2F3EE68B-C56F-477A-B828-B0AD715D7C9C}" destId="{89049F51-E868-4C0F-A7ED-AA3DA6CFBE18}" srcOrd="0" destOrd="0" presId="urn:microsoft.com/office/officeart/2005/8/layout/hList3"/>
    <dgm:cxn modelId="{20B2AECF-5554-4712-A512-B48733F25682}" type="presParOf" srcId="{2F3EE68B-C56F-477A-B828-B0AD715D7C9C}" destId="{223BFF62-DCC8-4EC1-B7E9-7EC91BAAE204}" srcOrd="1" destOrd="0" presId="urn:microsoft.com/office/officeart/2005/8/layout/hList3"/>
    <dgm:cxn modelId="{A0D23E82-97B1-4AE0-912E-A3F98BB5AB62}" type="presParOf" srcId="{223BFF62-DCC8-4EC1-B7E9-7EC91BAAE204}" destId="{0B1A12FD-CF68-470D-BBF7-F04B31C16C2E}" srcOrd="0" destOrd="0" presId="urn:microsoft.com/office/officeart/2005/8/layout/hList3"/>
    <dgm:cxn modelId="{A1311505-D7B8-442C-B7DD-1D08CE151766}" type="presParOf" srcId="{223BFF62-DCC8-4EC1-B7E9-7EC91BAAE204}" destId="{F6D065DB-5D07-47C5-A019-ECA5CB9CAA98}" srcOrd="1" destOrd="0" presId="urn:microsoft.com/office/officeart/2005/8/layout/hList3"/>
    <dgm:cxn modelId="{1C83A409-FCF5-4F5D-987E-08EF3ECAB3C7}" type="presParOf" srcId="{223BFF62-DCC8-4EC1-B7E9-7EC91BAAE204}" destId="{A5F47FA8-43EB-450F-A108-45650CCD9F50}" srcOrd="2" destOrd="0" presId="urn:microsoft.com/office/officeart/2005/8/layout/hList3"/>
    <dgm:cxn modelId="{8850B18F-E0CE-463C-BA49-F1A19CEF1B0A}" type="presParOf" srcId="{2F3EE68B-C56F-477A-B828-B0AD715D7C9C}" destId="{38E8C00B-8E1B-4A36-AA4D-98D8BAE0CDA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B2E11-FE04-40B5-A434-CD4EE8127FA4}">
      <dsp:nvSpPr>
        <dsp:cNvPr id="0" name=""/>
        <dsp:cNvSpPr/>
      </dsp:nvSpPr>
      <dsp:spPr>
        <a:xfrm>
          <a:off x="4175" y="17966"/>
          <a:ext cx="2430445" cy="9721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Этап подготовки</a:t>
          </a:r>
          <a:endParaRPr lang="ru-RU" sz="2000" kern="1200" dirty="0"/>
        </a:p>
      </dsp:txBody>
      <dsp:txXfrm>
        <a:off x="490264" y="17966"/>
        <a:ext cx="1458267" cy="972178"/>
      </dsp:txXfrm>
    </dsp:sp>
    <dsp:sp modelId="{0FBA6A56-82FE-48FF-8EAE-3CC964D6D888}">
      <dsp:nvSpPr>
        <dsp:cNvPr id="0" name=""/>
        <dsp:cNvSpPr/>
      </dsp:nvSpPr>
      <dsp:spPr>
        <a:xfrm>
          <a:off x="2191576" y="17966"/>
          <a:ext cx="2430445" cy="9721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Этап </a:t>
          </a:r>
          <a:r>
            <a:rPr lang="ru-RU" sz="2000" kern="1200" dirty="0" err="1" smtClean="0"/>
            <a:t>исследова-ний</a:t>
          </a:r>
          <a:endParaRPr lang="ru-RU" sz="2000" kern="1200" dirty="0"/>
        </a:p>
      </dsp:txBody>
      <dsp:txXfrm>
        <a:off x="2677665" y="17966"/>
        <a:ext cx="1458267" cy="972178"/>
      </dsp:txXfrm>
    </dsp:sp>
    <dsp:sp modelId="{DDDA4BC1-6A78-4E4C-B87C-32724BEAD675}">
      <dsp:nvSpPr>
        <dsp:cNvPr id="0" name=""/>
        <dsp:cNvSpPr/>
      </dsp:nvSpPr>
      <dsp:spPr>
        <a:xfrm>
          <a:off x="4378977" y="17966"/>
          <a:ext cx="2430445" cy="9721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Этап творчества</a:t>
          </a:r>
          <a:endParaRPr lang="ru-RU" sz="2000" kern="1200" dirty="0"/>
        </a:p>
      </dsp:txBody>
      <dsp:txXfrm>
        <a:off x="4865066" y="17966"/>
        <a:ext cx="1458267" cy="972178"/>
      </dsp:txXfrm>
    </dsp:sp>
    <dsp:sp modelId="{DCB0A097-03AA-4BE6-A253-CA99350512CB}">
      <dsp:nvSpPr>
        <dsp:cNvPr id="0" name=""/>
        <dsp:cNvSpPr/>
      </dsp:nvSpPr>
      <dsp:spPr>
        <a:xfrm>
          <a:off x="6566378" y="17966"/>
          <a:ext cx="2430445" cy="9721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Заключи-тельный этап</a:t>
          </a:r>
          <a:endParaRPr lang="ru-RU" sz="2000" kern="1200" dirty="0"/>
        </a:p>
      </dsp:txBody>
      <dsp:txXfrm>
        <a:off x="7052467" y="17966"/>
        <a:ext cx="1458267" cy="972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49F51-E868-4C0F-A7ED-AA3DA6CFBE18}">
      <dsp:nvSpPr>
        <dsp:cNvPr id="0" name=""/>
        <dsp:cNvSpPr/>
      </dsp:nvSpPr>
      <dsp:spPr>
        <a:xfrm>
          <a:off x="0" y="0"/>
          <a:ext cx="6096000" cy="73169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Распределённая группа</a:t>
          </a:r>
          <a:endParaRPr lang="ru-RU" sz="3500" kern="1200" dirty="0"/>
        </a:p>
      </dsp:txBody>
      <dsp:txXfrm>
        <a:off x="0" y="0"/>
        <a:ext cx="6096000" cy="731698"/>
      </dsp:txXfrm>
    </dsp:sp>
    <dsp:sp modelId="{0B1A12FD-CF68-470D-BBF7-F04B31C16C2E}">
      <dsp:nvSpPr>
        <dsp:cNvPr id="0" name=""/>
        <dsp:cNvSpPr/>
      </dsp:nvSpPr>
      <dsp:spPr>
        <a:xfrm>
          <a:off x="2976" y="731698"/>
          <a:ext cx="2030015" cy="1536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Архитекторы</a:t>
          </a:r>
          <a:endParaRPr lang="ru-RU" sz="2400" kern="1200" dirty="0"/>
        </a:p>
      </dsp:txBody>
      <dsp:txXfrm>
        <a:off x="2976" y="731698"/>
        <a:ext cx="2030015" cy="1536566"/>
      </dsp:txXfrm>
    </dsp:sp>
    <dsp:sp modelId="{F6D065DB-5D07-47C5-A019-ECA5CB9CAA98}">
      <dsp:nvSpPr>
        <dsp:cNvPr id="0" name=""/>
        <dsp:cNvSpPr/>
      </dsp:nvSpPr>
      <dsp:spPr>
        <a:xfrm>
          <a:off x="2032992" y="731698"/>
          <a:ext cx="2030015" cy="1536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Экологи</a:t>
          </a:r>
          <a:endParaRPr lang="ru-RU" sz="2400" kern="1200" dirty="0"/>
        </a:p>
      </dsp:txBody>
      <dsp:txXfrm>
        <a:off x="2032992" y="731698"/>
        <a:ext cx="2030015" cy="1536566"/>
      </dsp:txXfrm>
    </dsp:sp>
    <dsp:sp modelId="{A5F47FA8-43EB-450F-A108-45650CCD9F50}">
      <dsp:nvSpPr>
        <dsp:cNvPr id="0" name=""/>
        <dsp:cNvSpPr/>
      </dsp:nvSpPr>
      <dsp:spPr>
        <a:xfrm>
          <a:off x="4063007" y="731698"/>
          <a:ext cx="2030015" cy="1536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Спортсмены</a:t>
          </a:r>
          <a:endParaRPr lang="ru-RU" sz="2400" kern="1200" dirty="0"/>
        </a:p>
      </dsp:txBody>
      <dsp:txXfrm>
        <a:off x="4063007" y="731698"/>
        <a:ext cx="2030015" cy="1536566"/>
      </dsp:txXfrm>
    </dsp:sp>
    <dsp:sp modelId="{38E8C00B-8E1B-4A36-AA4D-98D8BAE0CDA4}">
      <dsp:nvSpPr>
        <dsp:cNvPr id="0" name=""/>
        <dsp:cNvSpPr/>
      </dsp:nvSpPr>
      <dsp:spPr>
        <a:xfrm>
          <a:off x="0" y="2268265"/>
          <a:ext cx="6096000" cy="1707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7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05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1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2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92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53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85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5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34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38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86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79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39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98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68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14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9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09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1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41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5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6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89918-A290-4100-B304-D467E4C3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94E50-9964-4CC6-AD11-E9C2EE1F4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5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7" y="1484792"/>
            <a:ext cx="8928992" cy="1470025"/>
          </a:xfrm>
        </p:spPr>
        <p:txBody>
          <a:bodyPr>
            <a:noAutofit/>
          </a:bodyPr>
          <a:lstStyle/>
          <a:p>
            <a:r>
              <a:rPr lang="ru-RU" sz="3600" dirty="0"/>
              <a:t>Организация сетевого взаимодействия младших школьников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в </a:t>
            </a:r>
            <a:r>
              <a:rPr lang="ru-RU" sz="3600" dirty="0"/>
              <a:t>урочной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1859" y="4437112"/>
            <a:ext cx="4232633" cy="17526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</a:rPr>
              <a:t>Докладчик: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Потупчик Екатерина Георгиевна, учитель информатики </a:t>
            </a:r>
            <a:r>
              <a:rPr lang="ru-RU" sz="2000" dirty="0" smtClean="0">
                <a:solidFill>
                  <a:schemeClr val="tx1"/>
                </a:solidFill>
              </a:rPr>
              <a:t>МАОУ </a:t>
            </a:r>
            <a:r>
              <a:rPr lang="ru-RU" sz="2000" dirty="0">
                <a:solidFill>
                  <a:schemeClr val="tx1"/>
                </a:solidFill>
              </a:rPr>
              <a:t>Гимназия № 9 г. Красноярска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51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Пример оформления Робота-садовника учащимися 4-х классов в облачном сервисе «</a:t>
            </a:r>
            <a:r>
              <a:rPr lang="en-US" sz="3200" dirty="0"/>
              <a:t>Google</a:t>
            </a:r>
            <a:r>
              <a:rPr lang="ru-RU" sz="3200" dirty="0"/>
              <a:t> Презентации»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73" y="1825625"/>
            <a:ext cx="77290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7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Пример оформления Робота-садовника учащимися 4-х классов в облачном сервисе «</a:t>
            </a:r>
            <a:r>
              <a:rPr lang="en-US" sz="3200" dirty="0"/>
              <a:t>Google</a:t>
            </a:r>
            <a:r>
              <a:rPr lang="ru-RU" sz="3200" dirty="0"/>
              <a:t> Презентации»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568952" cy="484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34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Пример оформления Робота-садовника учащимися 4-х классов в облачном сервисе «</a:t>
            </a:r>
            <a:r>
              <a:rPr lang="en-US" sz="3200" dirty="0"/>
              <a:t>Google</a:t>
            </a:r>
            <a:r>
              <a:rPr lang="ru-RU" sz="3200" dirty="0"/>
              <a:t> Презентации»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580936" cy="491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361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катерина\Desktop\Фото\Фото\DSC030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96752"/>
            <a:ext cx="601882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49190"/>
            <a:ext cx="7182798" cy="1143000"/>
          </a:xfrm>
        </p:spPr>
        <p:txBody>
          <a:bodyPr>
            <a:noAutofit/>
          </a:bodyPr>
          <a:lstStyle/>
          <a:p>
            <a:r>
              <a:rPr lang="ru-RU" sz="3200" dirty="0"/>
              <a:t>Взаимодействие учащихся посредством чата  </a:t>
            </a:r>
            <a:r>
              <a:rPr lang="en-US" sz="3200" dirty="0"/>
              <a:t>Google</a:t>
            </a:r>
            <a:endParaRPr lang="ru-RU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188640"/>
            <a:ext cx="2304256" cy="6582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Стрелка вправо 1"/>
          <p:cNvSpPr/>
          <p:nvPr/>
        </p:nvSpPr>
        <p:spPr>
          <a:xfrm>
            <a:off x="4860032" y="2630162"/>
            <a:ext cx="1440160" cy="4531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0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93658" y="116632"/>
            <a:ext cx="61722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Взаимодействие учащихся посредством чата  </a:t>
            </a:r>
            <a:r>
              <a:rPr lang="en-US" sz="3200" dirty="0"/>
              <a:t>Google</a:t>
            </a:r>
            <a:endParaRPr lang="ru-RU" sz="32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752528" cy="5262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1772815"/>
            <a:ext cx="3960440" cy="485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4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0" y="1484784"/>
            <a:ext cx="7543800" cy="45953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38300" y="188640"/>
            <a:ext cx="61722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Взаимодействие учащихся посредством </a:t>
            </a:r>
            <a:r>
              <a:rPr lang="ru-RU" sz="3200" dirty="0" smtClean="0"/>
              <a:t>конференцсвязи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554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11" y="404664"/>
            <a:ext cx="8983376" cy="63408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Сетевой социально-ориентированный проект</a:t>
            </a:r>
            <a:br>
              <a:rPr lang="ru-RU" sz="3200" dirty="0" smtClean="0"/>
            </a:br>
            <a:r>
              <a:rPr lang="ru-RU" sz="3200" dirty="0"/>
              <a:t>«Благоустроенный двор</a:t>
            </a:r>
            <a:r>
              <a:rPr lang="ru-RU" sz="3200" dirty="0" smtClean="0"/>
              <a:t>» (7 уроков)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28259" y="1225620"/>
            <a:ext cx="8331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Ключевая идея: </a:t>
            </a:r>
            <a:r>
              <a:rPr lang="ru-RU" sz="2000" dirty="0" smtClean="0"/>
              <a:t>проектирование и визуализация макета благоустроенного двора младшими школьниками посредством сетевого взаимодействия в урочное и внеурочное время.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259" y="2201296"/>
            <a:ext cx="85184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Задачи проекта: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организовать деятельность учащихся по выявлению значимых элементов благоустройства двора;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создать благоприятные условия для проектирования и разработки учащимися графических и текстовых объектов;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организовать сетевое взаимодействие при создании проектов между участниками групп;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организовать сетевое представление и проведение публичных защит работ, голосование за лучшую разработку и награждение победителей.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30887063"/>
              </p:ext>
            </p:extLst>
          </p:nvPr>
        </p:nvGraphicFramePr>
        <p:xfrm>
          <a:off x="107504" y="5598538"/>
          <a:ext cx="9000999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72872" y="5171340"/>
            <a:ext cx="3842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Этапы работы над проектом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759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8760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Этап подготовки</a:t>
            </a: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00800" cy="545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809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00300" y="2987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579327"/>
              </p:ext>
            </p:extLst>
          </p:nvPr>
        </p:nvGraphicFramePr>
        <p:xfrm>
          <a:off x="107504" y="3789040"/>
          <a:ext cx="8928991" cy="2987040"/>
        </p:xfrm>
        <a:graphic>
          <a:graphicData uri="http://schemas.openxmlformats.org/drawingml/2006/table">
            <a:tbl>
              <a:tblPr/>
              <a:tblGrid>
                <a:gridCol w="1944216"/>
                <a:gridCol w="1944216"/>
                <a:gridCol w="1944216"/>
                <a:gridCol w="936104"/>
                <a:gridCol w="2160239"/>
              </a:tblGrid>
              <a:tr h="2032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Группа 1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Группа 2</a:t>
                      </a:r>
                      <a:endParaRPr lang="ru-RU" sz="2400">
                        <a:effectLst/>
                        <a:latin typeface="+mn-lt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Группа 3</a:t>
                      </a:r>
                      <a:endParaRPr lang="ru-RU" sz="2400">
                        <a:effectLst/>
                        <a:latin typeface="+mn-lt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</a:rPr>
                        <a:t>…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Группа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Архитекторы: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Анисимова Елизавета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Аношкина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Мария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Экологи: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Рябухина Александра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Соколова Анастасия 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Спортсмены: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Афиногенов Иван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Ковалев Артем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Архитекторы: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Попов Вадим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Прибытков Тимофей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Экологи: 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Чебодаева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Софья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Фархаддинов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Артем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Спортсмены: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Коробкин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Иван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Костецкий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Алексей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Архитекторы: 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Попиякова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Яна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Пыткина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Вера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Экологи: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Домненко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Мария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Комлева Мария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Спортсмены: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Слабодчиков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Степан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Шешурак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Никита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n-lt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Архитекторы:</a:t>
                      </a:r>
                      <a:endParaRPr lang="ru-RU" sz="1200" b="0" dirty="0" smtClean="0">
                        <a:effectLst/>
                      </a:endParaRPr>
                    </a:p>
                    <a:p>
                      <a:pPr rtl="0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Романов Роман </a:t>
                      </a:r>
                      <a:endParaRPr lang="ru-RU" sz="1200" b="0" dirty="0" smtClean="0">
                        <a:effectLst/>
                      </a:endParaRPr>
                    </a:p>
                    <a:p>
                      <a:pPr rtl="0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Зайцев Даниил</a:t>
                      </a:r>
                      <a:endParaRPr lang="ru-RU" sz="1200" b="0" dirty="0" smtClean="0">
                        <a:effectLst/>
                      </a:endParaRPr>
                    </a:p>
                    <a:p>
                      <a:pPr rtl="0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Экологи:</a:t>
                      </a:r>
                      <a:endParaRPr lang="ru-RU" sz="1200" b="0" dirty="0" smtClean="0">
                        <a:effectLst/>
                      </a:endParaRPr>
                    </a:p>
                    <a:p>
                      <a:pPr rtl="0"/>
                      <a:r>
                        <a:rPr lang="ru-RU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Топоева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Анастасия</a:t>
                      </a:r>
                      <a:endParaRPr lang="ru-RU" sz="1200" b="0" dirty="0" smtClean="0">
                        <a:effectLst/>
                      </a:endParaRPr>
                    </a:p>
                    <a:p>
                      <a:pPr rtl="0"/>
                      <a:r>
                        <a:rPr lang="ru-RU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Чебочакова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Ангелина</a:t>
                      </a:r>
                      <a:endParaRPr lang="ru-RU" sz="1200" b="0" dirty="0" smtClean="0">
                        <a:effectLst/>
                      </a:endParaRPr>
                    </a:p>
                    <a:p>
                      <a:pPr rtl="0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Спортсмены:</a:t>
                      </a:r>
                      <a:endParaRPr lang="ru-RU" sz="1200" b="0" dirty="0" smtClean="0">
                        <a:effectLst/>
                      </a:endParaRPr>
                    </a:p>
                    <a:p>
                      <a:pPr rtl="0"/>
                      <a:r>
                        <a:rPr lang="ru-RU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Медянкин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Роман</a:t>
                      </a:r>
                      <a:endParaRPr lang="ru-RU" sz="1200" b="0" dirty="0" smtClean="0">
                        <a:effectLst/>
                      </a:endParaRPr>
                    </a:p>
                    <a:p>
                      <a:pPr rtl="0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Музыкантов Иван</a:t>
                      </a:r>
                      <a:endParaRPr lang="ru-RU" sz="1200" b="0" dirty="0" smtClean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76972450"/>
              </p:ext>
            </p:extLst>
          </p:nvPr>
        </p:nvGraphicFramePr>
        <p:xfrm>
          <a:off x="1403648" y="1124744"/>
          <a:ext cx="6096000" cy="2438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90942" y="266111"/>
            <a:ext cx="7886700" cy="687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/>
              <a:t>Этап подготовки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39409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86700" cy="75961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Этап исследований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101" y="770190"/>
            <a:ext cx="8441781" cy="287483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 smtClean="0"/>
              <a:t>Примеры ответов на задание:</a:t>
            </a:r>
          </a:p>
          <a:p>
            <a:pPr algn="just"/>
            <a:r>
              <a:rPr lang="ru-RU" sz="2000" b="1" dirty="0" err="1" smtClean="0"/>
              <a:t>качеля</a:t>
            </a:r>
            <a:r>
              <a:rPr lang="ru-RU" sz="2000" b="1" dirty="0" smtClean="0"/>
              <a:t> </a:t>
            </a:r>
            <a:r>
              <a:rPr lang="ru-RU" sz="2000" b="1" dirty="0"/>
              <a:t>и турник </a:t>
            </a:r>
            <a:r>
              <a:rPr lang="ru-RU" sz="2000" dirty="0"/>
              <a:t>нужны для укрепления мышц, они решают следующую проблему жителей двора: отсутствие места для занятия спортом; </a:t>
            </a:r>
            <a:endParaRPr lang="ru-RU" sz="2000" dirty="0" smtClean="0"/>
          </a:p>
          <a:p>
            <a:pPr algn="just"/>
            <a:r>
              <a:rPr lang="ru-RU" sz="2000" b="1" dirty="0" smtClean="0"/>
              <a:t>цветы </a:t>
            </a:r>
            <a:r>
              <a:rPr lang="ru-RU" sz="2000" b="1" dirty="0"/>
              <a:t>и деревья </a:t>
            </a:r>
            <a:r>
              <a:rPr lang="ru-RU" sz="2000" dirty="0"/>
              <a:t>нужны для красоты и очищения воздуха, они решают проблему экологии для жителей </a:t>
            </a:r>
            <a:r>
              <a:rPr lang="ru-RU" sz="2000" dirty="0" smtClean="0"/>
              <a:t>двора; </a:t>
            </a:r>
          </a:p>
          <a:p>
            <a:pPr algn="just"/>
            <a:r>
              <a:rPr lang="ru-RU" sz="2000" b="1" dirty="0" smtClean="0"/>
              <a:t>забор </a:t>
            </a:r>
            <a:r>
              <a:rPr lang="ru-RU" sz="2000" b="1" dirty="0"/>
              <a:t>и фонтан </a:t>
            </a:r>
            <a:r>
              <a:rPr lang="ru-RU" sz="2000" dirty="0"/>
              <a:t>нужны для ограждения и красоты, эти объекты решают такие проблемы, как отсутствие зоны отдыха и ограждений </a:t>
            </a:r>
            <a:r>
              <a:rPr lang="ru-RU" sz="2000" dirty="0" smtClean="0"/>
              <a:t>двора.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3868334"/>
            <a:ext cx="6048672" cy="2873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56334" y="3336637"/>
            <a:ext cx="5140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Результаты исследований группы </a:t>
            </a:r>
            <a:r>
              <a:rPr lang="ru-RU" sz="2000" b="1" dirty="0" smtClean="0"/>
              <a:t>№ 3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0403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25" y="111127"/>
            <a:ext cx="7886700" cy="9416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Подготовка к урокам с этапом сетевого взаимодействия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853055" cy="537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8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00370" y="129459"/>
            <a:ext cx="7886700" cy="615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/>
              <a:t>Этап творчества</a:t>
            </a:r>
            <a:endParaRPr lang="ru-RU" sz="3200" dirty="0"/>
          </a:p>
        </p:txBody>
      </p:sp>
      <p:pic>
        <p:nvPicPr>
          <p:cNvPr id="1026" name="Рисунок 28" descr="https://lh5.googleusercontent.com/4_ADDBHVQhisTSBfr5mOqeejbPDRF76o-dZynfeNITlptICOFCNRg0TTP5CkCcKYjq6khIlPXsAyFINAtXNIeU0luWSdIVdF1oXO6wAw0mB16KAyyaaTcq45JDRtAEIgnH5f744n6iexlQeuyQ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3" y="1590492"/>
            <a:ext cx="1923070" cy="164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29" descr="https://lh5.googleusercontent.com/jRUH0aMKPxHrTNQUz_85zdI1vTAGd9ONI759GlY-kbZyUNDB_VZcC7GPMvHd9NqgDBZ6QN9z9KoT9huxFgxSuSUGME9vCcaUPDkwhs3sYuK-Yk4tuxouWm_Y7YF6AiA8n8gp1zkirjIpusuan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227" y="1566679"/>
            <a:ext cx="1653786" cy="169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1018160"/>
            <a:ext cx="4896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 задания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«архитекторов»</a:t>
            </a: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3013" y="1566679"/>
            <a:ext cx="54043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- Здравствуйте,  друзья! Нас зовут </a:t>
            </a:r>
            <a:r>
              <a:rPr lang="ru-RU" sz="2000" dirty="0" err="1"/>
              <a:t>Пин</a:t>
            </a:r>
            <a:r>
              <a:rPr lang="ru-RU" sz="2000" dirty="0"/>
              <a:t> и </a:t>
            </a:r>
            <a:r>
              <a:rPr lang="ru-RU" sz="2000" dirty="0" err="1" smtClean="0"/>
              <a:t>Карыч</a:t>
            </a:r>
            <a:r>
              <a:rPr lang="ru-RU" sz="2000" dirty="0" smtClean="0"/>
              <a:t>. До </a:t>
            </a:r>
            <a:r>
              <a:rPr lang="ru-RU" sz="2000" dirty="0"/>
              <a:t>нас дошла новость, что вы вступили в нашу группу «Архитекторы»! Сегодня мы будем работать </a:t>
            </a:r>
            <a:r>
              <a:rPr lang="ru-RU" sz="2000" dirty="0" smtClean="0"/>
              <a:t>вместе, </a:t>
            </a:r>
            <a:r>
              <a:rPr lang="ru-RU" sz="2000" dirty="0"/>
              <a:t>и для вашего двора мы поможем вам сконструировать ЛАВОЧКУ!</a:t>
            </a:r>
          </a:p>
        </p:txBody>
      </p:sp>
      <p:pic>
        <p:nvPicPr>
          <p:cNvPr id="10" name="Рисунок 9" descr="https://lh5.googleusercontent.com/LJOXrGnIjIxTaIRjRqB6ZQaQsSBny9qoGHMA0RCMEIdkQ_xP4fX2A1SKdgLKaI_0HtU4C-7QY4b4jjFgPNkI5_9HAyI343tCx6eoqDVtPaQpVezD8Y5r1QhCzSDLBVmETM_Ouc0StWh8jzp7gA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924" y="4522940"/>
            <a:ext cx="1800199" cy="1883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https://lh3.googleusercontent.com/2bdDU67KZmKzCqYhFdkquIoI1qVDqevrUQjZ9u6Z5wVyK4PnbzFeDR2VUFzgR5LXASI_cN6UWcEq_gz7IoYvakqhE1_2yHka68Is5aIe17zvT9ontMeSClczN1lEARnvb7daE133Kbyiitdi5w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3625" y="4509120"/>
            <a:ext cx="2058071" cy="1883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https://lh3.googleusercontent.com/lD57MjLnkmXpIhnoXroSVRWcLQsmjyx1hZfrOO3hDSg0_N2K-iHjoHQ7YoIWo-5rbdL6LjNM7CDQx_dU-YaIjEpPOGwgwHkKy-Tfzqc3yMo1hXtV1Bi4_iMu46NKtomxxhIT38AufFVMJ2PV4Q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7820" y="4509121"/>
            <a:ext cx="1818310" cy="1883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 descr="https://lh5.googleusercontent.com/0lxWYCBav_ULbqmPwLvjl4Y5YmmfEXQ2uCJCfcNLvmF0CppzRzrmuuQua6d_2z1kCNy_dAWAtq2Ma6J11bro3TYgs1bBkSOa6KKmjg2ZcSKA5j8ggIxJtvpO9D-CSxND1_r6toFoLYaevJ0kxQ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66" t="9126" r="27343" b="34714"/>
          <a:stretch/>
        </p:blipFill>
        <p:spPr bwMode="auto">
          <a:xfrm>
            <a:off x="6881171" y="4481939"/>
            <a:ext cx="2069541" cy="1910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713328" y="3573016"/>
            <a:ext cx="559803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79504" y="3573016"/>
            <a:ext cx="559803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</a:t>
            </a:r>
            <a:endParaRPr lang="ru-RU" sz="48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00927" y="3565732"/>
            <a:ext cx="559803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3</a:t>
            </a:r>
            <a:endParaRPr lang="ru-RU" sz="48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83520" y="3565732"/>
            <a:ext cx="559803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4863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11560" y="188640"/>
            <a:ext cx="7886700" cy="543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/>
              <a:t>Этап творчества</a:t>
            </a:r>
            <a:endParaRPr lang="ru-RU" sz="3200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129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587727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Результаты работы группы 5 над сетевым проектом</a:t>
            </a:r>
          </a:p>
        </p:txBody>
      </p:sp>
    </p:spTree>
    <p:extLst>
      <p:ext uri="{BB962C8B-B14F-4D97-AF65-F5344CB8AC3E}">
        <p14:creationId xmlns:p14="http://schemas.microsoft.com/office/powerpoint/2010/main" val="1142678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11560" y="188640"/>
            <a:ext cx="7886700" cy="543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/>
              <a:t>Этап творчества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12665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Результаты работы группы </a:t>
            </a:r>
            <a:r>
              <a:rPr lang="ru-RU" b="1" dirty="0" smtClean="0"/>
              <a:t>2 </a:t>
            </a:r>
            <a:r>
              <a:rPr lang="ru-RU" b="1" dirty="0"/>
              <a:t>над сетевым проектом</a:t>
            </a:r>
          </a:p>
        </p:txBody>
      </p:sp>
      <p:pic>
        <p:nvPicPr>
          <p:cNvPr id="8" name="image8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923" y="1052736"/>
            <a:ext cx="8568952" cy="500920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61955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11560" y="188640"/>
            <a:ext cx="7886700" cy="543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/>
              <a:t>Этап творчества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87727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Результаты работы группы </a:t>
            </a:r>
            <a:r>
              <a:rPr lang="ru-RU" b="1" dirty="0" smtClean="0"/>
              <a:t>7 </a:t>
            </a:r>
            <a:r>
              <a:rPr lang="ru-RU" b="1" dirty="0"/>
              <a:t>над сетевым проектом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" y="908720"/>
            <a:ext cx="88204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3485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273247"/>
            <a:ext cx="5472851" cy="546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4624"/>
            <a:ext cx="788670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Заключительный этап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1052736"/>
            <a:ext cx="32767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КРИТЕРИИ ОЦЕНИВАНИЯ</a:t>
            </a:r>
            <a:r>
              <a:rPr lang="ru-RU" dirty="0"/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Аккуратность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Наличие всех видов требуемых объектов (спортивных, архитектурных, экологических)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Разнообразие каждого вида объектов (например, несколько разных спортивных сооружений)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Наличие комментариев к объектам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Наличие описания объектов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868070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Фрагмент онлайн голосования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58174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otp\Downloads\IMG_20180420_0938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08" y="1844824"/>
            <a:ext cx="4078452" cy="384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683568" y="44624"/>
            <a:ext cx="78867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/>
              <a:t>Заключительный этап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3313" y="1052736"/>
            <a:ext cx="504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/>
              <a:t>Номинации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smtClean="0"/>
              <a:t>Самый </a:t>
            </a:r>
            <a:r>
              <a:rPr lang="ru-RU" sz="2000" dirty="0"/>
              <a:t>уютный двор </a:t>
            </a:r>
            <a:r>
              <a:rPr lang="ru-RU" sz="2000" dirty="0" smtClean="0"/>
              <a:t>(группа </a:t>
            </a:r>
            <a:r>
              <a:rPr lang="ru-RU" sz="2000" dirty="0"/>
              <a:t>7) </a:t>
            </a:r>
            <a:r>
              <a:rPr lang="ru-RU" sz="2000" dirty="0" smtClean="0"/>
              <a:t> </a:t>
            </a:r>
            <a:endParaRPr lang="ru-RU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/>
              <a:t>Самый </a:t>
            </a:r>
            <a:r>
              <a:rPr lang="ru-RU" sz="2000" dirty="0" err="1"/>
              <a:t>минималистичный</a:t>
            </a:r>
            <a:r>
              <a:rPr lang="ru-RU" sz="2000" dirty="0"/>
              <a:t> двор </a:t>
            </a:r>
            <a:r>
              <a:rPr lang="ru-RU" sz="2000" dirty="0" smtClean="0"/>
              <a:t>(группа </a:t>
            </a:r>
            <a:r>
              <a:rPr lang="ru-RU" sz="2000" dirty="0"/>
              <a:t>5</a:t>
            </a:r>
            <a:r>
              <a:rPr lang="ru-RU" sz="2000" dirty="0" smtClean="0"/>
              <a:t>) </a:t>
            </a:r>
            <a:endParaRPr lang="ru-RU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/>
              <a:t>Самый зеленый двор </a:t>
            </a:r>
            <a:r>
              <a:rPr lang="ru-RU" sz="2000" dirty="0" smtClean="0"/>
              <a:t>(группа </a:t>
            </a:r>
            <a:r>
              <a:rPr lang="ru-RU" sz="2000" dirty="0"/>
              <a:t>3</a:t>
            </a:r>
            <a:r>
              <a:rPr lang="ru-RU" sz="2000" dirty="0" smtClean="0"/>
              <a:t>) </a:t>
            </a:r>
            <a:endParaRPr lang="ru-RU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/>
              <a:t>Самый спортивный двор </a:t>
            </a:r>
            <a:r>
              <a:rPr lang="ru-RU" sz="2000" dirty="0" smtClean="0"/>
              <a:t>(группа </a:t>
            </a:r>
            <a:r>
              <a:rPr lang="ru-RU" sz="2000" dirty="0"/>
              <a:t>1</a:t>
            </a:r>
            <a:r>
              <a:rPr lang="ru-RU" sz="2000" dirty="0" smtClean="0"/>
              <a:t>) </a:t>
            </a:r>
            <a:endParaRPr lang="ru-RU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/>
              <a:t>Самый нестандартный двор </a:t>
            </a:r>
            <a:r>
              <a:rPr lang="ru-RU" sz="2000" dirty="0" smtClean="0"/>
              <a:t>(группа </a:t>
            </a:r>
            <a:r>
              <a:rPr lang="ru-RU" sz="2000" dirty="0"/>
              <a:t>2</a:t>
            </a:r>
            <a:r>
              <a:rPr lang="ru-RU" sz="2000" dirty="0" smtClean="0"/>
              <a:t>) </a:t>
            </a:r>
            <a:endParaRPr lang="ru-RU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/>
              <a:t>Самый красивый двор </a:t>
            </a:r>
            <a:r>
              <a:rPr lang="ru-RU" sz="2000" dirty="0" smtClean="0"/>
              <a:t>(группа </a:t>
            </a:r>
            <a:r>
              <a:rPr lang="ru-RU" sz="2000" dirty="0"/>
              <a:t>4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167" y="1052736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Победители голосования (группа № 6)</a:t>
            </a:r>
            <a:endParaRPr lang="ru-RU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726250"/>
            <a:ext cx="2144890" cy="305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03"/>
          <a:stretch/>
        </p:blipFill>
        <p:spPr bwMode="auto">
          <a:xfrm>
            <a:off x="1697600" y="5049788"/>
            <a:ext cx="1708634" cy="173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0" t="4833"/>
          <a:stretch/>
        </p:blipFill>
        <p:spPr bwMode="auto">
          <a:xfrm>
            <a:off x="31374" y="5059006"/>
            <a:ext cx="1679864" cy="171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9" t="3909" r="-1"/>
          <a:stretch/>
        </p:blipFill>
        <p:spPr bwMode="auto">
          <a:xfrm>
            <a:off x="3406234" y="5059005"/>
            <a:ext cx="1737301" cy="177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505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7274"/>
            <a:ext cx="7886700" cy="903631"/>
          </a:xfrm>
        </p:spPr>
        <p:txBody>
          <a:bodyPr/>
          <a:lstStyle/>
          <a:p>
            <a:pPr algn="ctr"/>
            <a:r>
              <a:rPr lang="ru-RU" sz="3200" dirty="0" smtClean="0"/>
              <a:t>Выводы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5446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Достижение учащимися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образовательных результатов:</a:t>
            </a:r>
          </a:p>
          <a:p>
            <a:pPr lvl="1"/>
            <a:r>
              <a:rPr lang="ru-RU" dirty="0"/>
              <a:t>осуществлять итоговый и пошаговый контроль выполнения учебного задания, вносить необходимые коррективы на основе оценки каждого </a:t>
            </a:r>
            <a:r>
              <a:rPr lang="ru-RU" dirty="0" smtClean="0"/>
              <a:t>действия; </a:t>
            </a:r>
          </a:p>
          <a:p>
            <a:pPr lvl="1"/>
            <a:r>
              <a:rPr lang="ru-RU" dirty="0" smtClean="0"/>
              <a:t>умения отслеживать </a:t>
            </a:r>
            <a:r>
              <a:rPr lang="ru-RU" dirty="0"/>
              <a:t>своего результата работы, результата работы напарника, качества общего </a:t>
            </a:r>
            <a:r>
              <a:rPr lang="ru-RU" dirty="0" smtClean="0"/>
              <a:t>результата; </a:t>
            </a:r>
          </a:p>
          <a:p>
            <a:pPr lvl="1"/>
            <a:r>
              <a:rPr lang="ru-RU" dirty="0" smtClean="0"/>
              <a:t>способность </a:t>
            </a:r>
            <a:r>
              <a:rPr lang="ru-RU" dirty="0"/>
              <a:t>допускать возможность существования у людей различных точек зрения, в том числе не совпадающих с его собственной, </a:t>
            </a:r>
            <a:r>
              <a:rPr lang="ru-RU" dirty="0" smtClean="0"/>
              <a:t>ориентироваться </a:t>
            </a:r>
            <a:r>
              <a:rPr lang="ru-RU" dirty="0"/>
              <a:t>на позицию партнёра в общении и взаимодействии; </a:t>
            </a:r>
            <a:endParaRPr lang="ru-RU" dirty="0" smtClean="0"/>
          </a:p>
          <a:p>
            <a:pPr lvl="1"/>
            <a:r>
              <a:rPr lang="ru-RU" dirty="0" smtClean="0"/>
              <a:t>способности </a:t>
            </a:r>
            <a:r>
              <a:rPr lang="ru-RU" dirty="0"/>
              <a:t>владеть диалогической формой коммуникации, </a:t>
            </a:r>
            <a:r>
              <a:rPr lang="ru-RU" dirty="0" smtClean="0"/>
              <a:t>в </a:t>
            </a:r>
            <a:r>
              <a:rPr lang="ru-RU" dirty="0" err="1" smtClean="0"/>
              <a:t>т.ч</a:t>
            </a:r>
            <a:r>
              <a:rPr lang="ru-RU" dirty="0" smtClean="0"/>
              <a:t>. используя </a:t>
            </a:r>
            <a:r>
              <a:rPr lang="ru-RU" dirty="0"/>
              <a:t>средства и инструменты ИКТ и дистанционного </a:t>
            </a:r>
            <a:r>
              <a:rPr lang="ru-RU" dirty="0" smtClean="0"/>
              <a:t>общения и т.д.</a:t>
            </a:r>
            <a:endParaRPr lang="ru-RU" dirty="0"/>
          </a:p>
          <a:p>
            <a:pPr algn="just"/>
            <a:r>
              <a:rPr lang="ru-RU" dirty="0" smtClean="0"/>
              <a:t>Выход за рамки классно-урочной системы </a:t>
            </a:r>
            <a:r>
              <a:rPr lang="ru-RU" dirty="0" smtClean="0">
                <a:sym typeface="Symbol"/>
              </a:rPr>
              <a:t> </a:t>
            </a:r>
            <a:r>
              <a:rPr lang="ru-RU" dirty="0" smtClean="0"/>
              <a:t>повышение мотивации учащихся</a:t>
            </a:r>
          </a:p>
          <a:p>
            <a:pPr algn="just"/>
            <a:r>
              <a:rPr lang="ru-RU" dirty="0" smtClean="0"/>
              <a:t>Постоянное повышение квалификации учителей</a:t>
            </a:r>
            <a:endParaRPr lang="ru-RU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1731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Схема работы распределённых групп с облачным сервисом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36550"/>
            <a:ext cx="8352928" cy="54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44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04736" cy="517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548789" y="3350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Схема работы межшкольных и распределённых групп</a:t>
            </a:r>
          </a:p>
        </p:txBody>
      </p:sp>
    </p:spTree>
    <p:extLst>
      <p:ext uri="{BB962C8B-B14F-4D97-AF65-F5344CB8AC3E}">
        <p14:creationId xmlns:p14="http://schemas.microsoft.com/office/powerpoint/2010/main" val="399649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Задание «Собери </a:t>
            </a:r>
            <a:r>
              <a:rPr lang="ru-RU" sz="3200" dirty="0" err="1"/>
              <a:t>пазл</a:t>
            </a:r>
            <a:r>
              <a:rPr lang="ru-RU" sz="3200" dirty="0"/>
              <a:t>» для первого уровня сетевого </a:t>
            </a:r>
            <a:r>
              <a:rPr lang="ru-RU" sz="3200" dirty="0" smtClean="0"/>
              <a:t>взаимодействия</a:t>
            </a:r>
            <a:endParaRPr lang="ru-R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412776"/>
            <a:ext cx="8928992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62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4627"/>
            <a:ext cx="9144000" cy="95011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Результат выполнения задания «Собери </a:t>
            </a:r>
            <a:r>
              <a:rPr lang="ru-RU" sz="2800" dirty="0" err="1"/>
              <a:t>пазл</a:t>
            </a:r>
            <a:r>
              <a:rPr lang="ru-RU" sz="2800" dirty="0"/>
              <a:t>»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1124744"/>
            <a:ext cx="4605021" cy="558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1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Задание «Наряди ёлку» для второго уровня сетевого </a:t>
            </a:r>
            <a:r>
              <a:rPr lang="ru-RU" sz="3200" dirty="0" smtClean="0"/>
              <a:t>взаимодействия 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12776"/>
            <a:ext cx="72008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0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Задание «Составь бусы» для третьего уровня сетевого </a:t>
            </a:r>
            <a:r>
              <a:rPr lang="ru-RU" sz="3200" dirty="0" smtClean="0"/>
              <a:t>взаимодействия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6"/>
          <a:stretch/>
        </p:blipFill>
        <p:spPr bwMode="auto">
          <a:xfrm>
            <a:off x="899592" y="1340768"/>
            <a:ext cx="7200800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0527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766" y="135105"/>
            <a:ext cx="8318748" cy="1061647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Задание «Робот-садовник» для четвёртого уровня сетевого </a:t>
            </a:r>
            <a:r>
              <a:rPr lang="ru-RU" sz="3200" dirty="0" smtClean="0"/>
              <a:t>взаимодействия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197" y="3140968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Инструкция содержит следующие пункты: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ru-RU" sz="2000" dirty="0"/>
              <a:t>Откройте редактор презентаций </a:t>
            </a:r>
            <a:r>
              <a:rPr lang="ru-RU" sz="2000" dirty="0" err="1"/>
              <a:t>Google</a:t>
            </a:r>
            <a:r>
              <a:rPr lang="ru-RU" sz="2000" dirty="0"/>
              <a:t>: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2000" dirty="0"/>
              <a:t>Пуск =&gt; </a:t>
            </a:r>
            <a:r>
              <a:rPr lang="ru-RU" sz="2000" dirty="0" err="1"/>
              <a:t>Google</a:t>
            </a:r>
            <a:r>
              <a:rPr lang="ru-RU" sz="2000" dirty="0"/>
              <a:t> </a:t>
            </a:r>
            <a:r>
              <a:rPr lang="ru-RU" sz="2000" dirty="0" err="1"/>
              <a:t>Chrome</a:t>
            </a:r>
            <a:r>
              <a:rPr lang="ru-RU" sz="2000" dirty="0"/>
              <a:t>=&gt; </a:t>
            </a:r>
            <a:r>
              <a:rPr lang="ru-RU" sz="2000" dirty="0" err="1"/>
              <a:t>Google</a:t>
            </a:r>
            <a:r>
              <a:rPr lang="ru-RU" sz="2000" dirty="0"/>
              <a:t> Диск =&gt; создать =&gt; </a:t>
            </a:r>
            <a:r>
              <a:rPr lang="ru-RU" sz="2000" dirty="0" err="1"/>
              <a:t>Google</a:t>
            </a:r>
            <a:r>
              <a:rPr lang="ru-RU" sz="2000" dirty="0"/>
              <a:t> </a:t>
            </a:r>
            <a:r>
              <a:rPr lang="ru-RU" sz="2000" dirty="0" smtClean="0"/>
              <a:t>Презентаци</a:t>
            </a:r>
            <a:r>
              <a:rPr lang="ru-RU" sz="2000" dirty="0"/>
              <a:t>ю</a:t>
            </a:r>
            <a:endParaRPr lang="ru-RU" sz="2000" dirty="0"/>
          </a:p>
          <a:p>
            <a:pPr marL="342900" lvl="0" indent="-342900" fontAlgn="base">
              <a:buFont typeface="+mj-lt"/>
              <a:buAutoNum type="arabicPeriod"/>
            </a:pPr>
            <a:r>
              <a:rPr lang="ru-RU" sz="2000" dirty="0"/>
              <a:t>Выберите макет слайда «Титульный слайд»: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2000" dirty="0"/>
              <a:t>Макет =&gt; титульный слайд</a:t>
            </a:r>
          </a:p>
          <a:p>
            <a:pPr lvl="0" fontAlgn="base"/>
            <a:r>
              <a:rPr lang="ru-RU" sz="2000" dirty="0" smtClean="0"/>
              <a:t>…</a:t>
            </a:r>
          </a:p>
          <a:p>
            <a:pPr lvl="0" fontAlgn="base"/>
            <a:endParaRPr lang="ru-RU" sz="2000" dirty="0"/>
          </a:p>
          <a:p>
            <a:pPr lvl="0" fontAlgn="base"/>
            <a:r>
              <a:rPr lang="ru-RU" sz="2000" dirty="0" smtClean="0"/>
              <a:t>6. Для </a:t>
            </a:r>
            <a:r>
              <a:rPr lang="ru-RU" sz="2000" dirty="0"/>
              <a:t>вставки рисунков используйте команды: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вставка =&gt; изображение =&gt; загрузить с компьютера =&gt; рабочий стол =&gt; Робот-садовник =&gt; выбор рисунка =&gt; вставить.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Задание: </a:t>
            </a:r>
            <a:r>
              <a:rPr lang="ru-RU" sz="2000" dirty="0" smtClean="0"/>
              <a:t>составить </a:t>
            </a:r>
            <a:r>
              <a:rPr lang="ru-RU" sz="2000" dirty="0"/>
              <a:t>макет робота </a:t>
            </a:r>
            <a:r>
              <a:rPr lang="ru-RU" sz="2000" dirty="0" smtClean="0"/>
              <a:t>садовника, используя готовые фрагменты. Результат оформить в </a:t>
            </a:r>
            <a:r>
              <a:rPr lang="en-US" sz="2000" dirty="0" smtClean="0"/>
              <a:t>Google</a:t>
            </a:r>
            <a:r>
              <a:rPr lang="ru-RU" sz="2000" dirty="0" smtClean="0"/>
              <a:t> презентации.</a:t>
            </a:r>
            <a:endParaRPr lang="ru-RU" sz="2000" dirty="0"/>
          </a:p>
        </p:txBody>
      </p:sp>
      <p:pic>
        <p:nvPicPr>
          <p:cNvPr id="3074" name="Picture 2" descr="C:\Users\potp\Desktop\ИНФОРМАТИКА\4 класс\Робот-садовник\глаз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077422"/>
            <a:ext cx="1220706" cy="81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otp\Desktop\ИНФОРМАТИКА\4 класс\Робот-садовник\гусеница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681" y="2202306"/>
            <a:ext cx="25812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otp\Desktop\ИНФОРМАТИКА\4 класс\Робот-садовник\лейка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991085"/>
            <a:ext cx="18764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otp\Desktop\ИНФОРМАТИКА\4 класс\Робот-садовник\корпус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23579"/>
            <a:ext cx="843800" cy="112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otp\Desktop\ИНФОРМАТИКА\4 класс\Робот-садовник\винт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515" y="2110021"/>
            <a:ext cx="1836166" cy="91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944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701</Words>
  <Application>Microsoft Office PowerPoint</Application>
  <PresentationFormat>Экран (4:3)</PresentationFormat>
  <Paragraphs>129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Тема Office</vt:lpstr>
      <vt:lpstr>1_Тема Office</vt:lpstr>
      <vt:lpstr>2_Тема Office</vt:lpstr>
      <vt:lpstr>Организация сетевого взаимодействия младших школьников  в урочной деятельности</vt:lpstr>
      <vt:lpstr>Подготовка к урокам с этапом сетевого взаимодействия</vt:lpstr>
      <vt:lpstr>Схема работы распределённых групп с облачным сервисом</vt:lpstr>
      <vt:lpstr>Схема работы межшкольных и распределённых групп</vt:lpstr>
      <vt:lpstr>Задание «Собери пазл» для первого уровня сетевого взаимодействия</vt:lpstr>
      <vt:lpstr>Результат выполнения задания «Собери пазл»</vt:lpstr>
      <vt:lpstr>Задание «Наряди ёлку» для второго уровня сетевого взаимодействия </vt:lpstr>
      <vt:lpstr>Задание «Составь бусы» для третьего уровня сетевого взаимодействия</vt:lpstr>
      <vt:lpstr>Задание «Робот-садовник» для четвёртого уровня сетевого взаимодействия</vt:lpstr>
      <vt:lpstr>Пример оформления Робота-садовника учащимися 4-х классов в облачном сервисе «Google Презентации»</vt:lpstr>
      <vt:lpstr>Пример оформления Робота-садовника учащимися 4-х классов в облачном сервисе «Google Презентации»</vt:lpstr>
      <vt:lpstr>Пример оформления Робота-садовника учащимися 4-х классов в облачном сервисе «Google Презентации»</vt:lpstr>
      <vt:lpstr>Взаимодействие учащихся посредством чата  Google</vt:lpstr>
      <vt:lpstr>Взаимодействие учащихся посредством чата  Google</vt:lpstr>
      <vt:lpstr>Взаимодействие учащихся посредством конференцсвязи</vt:lpstr>
      <vt:lpstr>Сетевой социально-ориентированный проект «Благоустроенный двор» (7 уроков) </vt:lpstr>
      <vt:lpstr>Этап подготовки</vt:lpstr>
      <vt:lpstr>Презентация PowerPoint</vt:lpstr>
      <vt:lpstr>Этап исследований</vt:lpstr>
      <vt:lpstr>Этап творчества</vt:lpstr>
      <vt:lpstr>Этап творчества</vt:lpstr>
      <vt:lpstr>Этап творчества</vt:lpstr>
      <vt:lpstr>Этап творчества</vt:lpstr>
      <vt:lpstr>Заключительный этап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сетевого взаимодействия младших школьников  в урочной деятельности</dc:title>
  <dc:creator>Бобрак Татьяна Петровна</dc:creator>
  <cp:lastModifiedBy>Татьяна Копылова</cp:lastModifiedBy>
  <cp:revision>45</cp:revision>
  <dcterms:created xsi:type="dcterms:W3CDTF">2018-12-03T06:04:48Z</dcterms:created>
  <dcterms:modified xsi:type="dcterms:W3CDTF">2019-03-26T02:11:24Z</dcterms:modified>
</cp:coreProperties>
</file>