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6" r:id="rId5"/>
    <p:sldId id="259" r:id="rId6"/>
    <p:sldId id="258" r:id="rId7"/>
    <p:sldId id="260" r:id="rId8"/>
    <p:sldId id="272" r:id="rId9"/>
    <p:sldId id="263" r:id="rId10"/>
    <p:sldId id="274" r:id="rId11"/>
    <p:sldId id="273" r:id="rId12"/>
    <p:sldId id="271" r:id="rId13"/>
    <p:sldId id="269" r:id="rId14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-25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D8636-3373-465C-A62A-53C98FC1BCEE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718BB-FCCA-48BB-AB33-E2E1D6AD4C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2661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D8636-3373-465C-A62A-53C98FC1BCEE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718BB-FCCA-48BB-AB33-E2E1D6AD4C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6180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D8636-3373-465C-A62A-53C98FC1BCEE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718BB-FCCA-48BB-AB33-E2E1D6AD4C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356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D8636-3373-465C-A62A-53C98FC1BCEE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718BB-FCCA-48BB-AB33-E2E1D6AD4C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841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D8636-3373-465C-A62A-53C98FC1BCEE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718BB-FCCA-48BB-AB33-E2E1D6AD4C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0709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D8636-3373-465C-A62A-53C98FC1BCEE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718BB-FCCA-48BB-AB33-E2E1D6AD4C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9782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D8636-3373-465C-A62A-53C98FC1BCEE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718BB-FCCA-48BB-AB33-E2E1D6AD4C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440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D8636-3373-465C-A62A-53C98FC1BCEE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718BB-FCCA-48BB-AB33-E2E1D6AD4C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0878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D8636-3373-465C-A62A-53C98FC1BCEE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718BB-FCCA-48BB-AB33-E2E1D6AD4C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3927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D8636-3373-465C-A62A-53C98FC1BCEE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718BB-FCCA-48BB-AB33-E2E1D6AD4C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6015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D8636-3373-465C-A62A-53C98FC1BCEE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718BB-FCCA-48BB-AB33-E2E1D6AD4C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5817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D8636-3373-465C-A62A-53C98FC1BCEE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718BB-FCCA-48BB-AB33-E2E1D6AD4C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9771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100" b="1" i="1" dirty="0">
                <a:solidFill>
                  <a:srgbClr val="FF7C80"/>
                </a:solidFill>
                <a:latin typeface="+mn-lt"/>
                <a:ea typeface="+mn-ea"/>
                <a:cs typeface="+mn-cs"/>
              </a:rPr>
              <a:t>Некоторые приемы </a:t>
            </a:r>
            <a:r>
              <a:rPr lang="ru-RU" sz="4100" b="1" i="1" dirty="0" smtClean="0">
                <a:solidFill>
                  <a:srgbClr val="FF7C80"/>
                </a:solidFill>
                <a:latin typeface="+mn-lt"/>
                <a:ea typeface="+mn-ea"/>
                <a:cs typeface="+mn-cs"/>
              </a:rPr>
              <a:t>деятельностной </a:t>
            </a:r>
            <a:r>
              <a:rPr lang="ru-RU" sz="4100" b="1" i="1" dirty="0">
                <a:solidFill>
                  <a:srgbClr val="FF7C80"/>
                </a:solidFill>
                <a:latin typeface="+mn-lt"/>
                <a:ea typeface="+mn-ea"/>
                <a:cs typeface="+mn-cs"/>
              </a:rPr>
              <a:t>педагогики на уроках информатики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94844" y="4967993"/>
            <a:ext cx="9144000" cy="1161873"/>
          </a:xfrm>
        </p:spPr>
        <p:txBody>
          <a:bodyPr/>
          <a:lstStyle/>
          <a:p>
            <a:pPr algn="r"/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Мясникова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Ирина Сергеевна, </a:t>
            </a: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ru-RU" dirty="0" smtClean="0"/>
              <a:t>МБОУ </a:t>
            </a:r>
            <a:r>
              <a:rPr lang="ru-RU" dirty="0"/>
              <a:t>Лицей 28, учитель информатики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951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926080" y="0"/>
            <a:ext cx="5836886" cy="476231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926080" y="4537187"/>
            <a:ext cx="5836887" cy="1928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7779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09294" y="514197"/>
            <a:ext cx="45149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800" b="1" i="1" dirty="0">
                <a:solidFill>
                  <a:srgbClr val="FF7C80"/>
                </a:solidFill>
              </a:rPr>
              <a:t>Прием «</a:t>
            </a:r>
            <a:r>
              <a:rPr lang="en-US" altLang="ru-RU" sz="2800" b="1" i="1" dirty="0">
                <a:solidFill>
                  <a:srgbClr val="FF7C80"/>
                </a:solidFill>
              </a:rPr>
              <a:t>Insert</a:t>
            </a:r>
            <a:r>
              <a:rPr lang="ru-RU" altLang="ru-RU" sz="2800" b="1" i="1" dirty="0">
                <a:solidFill>
                  <a:srgbClr val="FF7C80"/>
                </a:solidFill>
              </a:rPr>
              <a:t>»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528354" y="1240971"/>
            <a:ext cx="761564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0988" indent="-280988">
              <a:buClr>
                <a:schemeClr val="tx2"/>
              </a:buClr>
              <a:buSzPct val="75000"/>
              <a:buNone/>
              <a:defRPr/>
            </a:pPr>
            <a:r>
              <a:rPr lang="ru-RU" sz="2400" b="1" dirty="0">
                <a:latin typeface="Tahoma" pitchFamily="34" charset="0"/>
              </a:rPr>
              <a:t>I</a:t>
            </a:r>
            <a:r>
              <a:rPr lang="ru-RU" sz="2400" dirty="0">
                <a:latin typeface="Tahoma" pitchFamily="34" charset="0"/>
              </a:rPr>
              <a:t> – </a:t>
            </a:r>
            <a:r>
              <a:rPr lang="ru-RU" sz="2400" dirty="0" err="1">
                <a:latin typeface="Tahoma" pitchFamily="34" charset="0"/>
              </a:rPr>
              <a:t>interactive</a:t>
            </a:r>
            <a:r>
              <a:rPr lang="ru-RU" sz="2400" dirty="0">
                <a:latin typeface="Tahoma" pitchFamily="34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ahoma" pitchFamily="34" charset="0"/>
              </a:rPr>
              <a:t>самоактивизирующая</a:t>
            </a:r>
            <a:r>
              <a:rPr lang="ru-RU" sz="2400" b="1" dirty="0">
                <a:latin typeface="Tahoma" pitchFamily="34" charset="0"/>
              </a:rPr>
              <a:t> </a:t>
            </a:r>
            <a:endParaRPr lang="ru-RU" sz="2400" dirty="0">
              <a:latin typeface="Tahoma" pitchFamily="34" charset="0"/>
            </a:endParaRPr>
          </a:p>
          <a:p>
            <a:pPr marL="280988" indent="-280988">
              <a:buClr>
                <a:schemeClr val="tx2"/>
              </a:buClr>
              <a:buSzPct val="75000"/>
              <a:buNone/>
              <a:defRPr/>
            </a:pPr>
            <a:r>
              <a:rPr lang="ru-RU" sz="2400" b="1" dirty="0">
                <a:latin typeface="Tahoma" pitchFamily="34" charset="0"/>
              </a:rPr>
              <a:t>N</a:t>
            </a:r>
            <a:r>
              <a:rPr lang="ru-RU" sz="2400" dirty="0">
                <a:latin typeface="Tahoma" pitchFamily="34" charset="0"/>
              </a:rPr>
              <a:t> – </a:t>
            </a:r>
            <a:r>
              <a:rPr lang="ru-RU" sz="2400" dirty="0" err="1">
                <a:latin typeface="Tahoma" pitchFamily="34" charset="0"/>
              </a:rPr>
              <a:t>noting</a:t>
            </a:r>
            <a:r>
              <a:rPr lang="ru-RU" sz="2400" dirty="0">
                <a:latin typeface="Tahoma" pitchFamily="34" charset="0"/>
              </a:rPr>
              <a:t> </a:t>
            </a:r>
            <a:r>
              <a:rPr lang="en-US" sz="2400" dirty="0">
                <a:latin typeface="Tahoma" pitchFamily="34" charset="0"/>
              </a:rPr>
              <a:t>     </a:t>
            </a:r>
            <a:r>
              <a:rPr lang="ru-RU" sz="2400" dirty="0">
                <a:solidFill>
                  <a:schemeClr val="tx2"/>
                </a:solidFill>
                <a:latin typeface="Tahoma" pitchFamily="34" charset="0"/>
              </a:rPr>
              <a:t>(диалоговая)</a:t>
            </a:r>
            <a:r>
              <a:rPr lang="ru-RU" sz="2400" dirty="0">
                <a:latin typeface="Tahoma" pitchFamily="34" charset="0"/>
              </a:rPr>
              <a:t> </a:t>
            </a:r>
            <a:endParaRPr lang="ru-RU" sz="2400" dirty="0" smtClean="0">
              <a:latin typeface="Tahoma" pitchFamily="34" charset="0"/>
            </a:endParaRPr>
          </a:p>
          <a:p>
            <a:pPr marL="280988" indent="-280988">
              <a:buClr>
                <a:schemeClr val="tx2"/>
              </a:buClr>
              <a:buSzPct val="75000"/>
              <a:buNone/>
              <a:defRPr/>
            </a:pPr>
            <a:r>
              <a:rPr lang="ru-RU" sz="2400" b="1" dirty="0" smtClean="0">
                <a:latin typeface="Tahoma" pitchFamily="34" charset="0"/>
              </a:rPr>
              <a:t>S</a:t>
            </a:r>
            <a:r>
              <a:rPr lang="ru-RU" sz="2400" dirty="0" smtClean="0">
                <a:latin typeface="Tahoma" pitchFamily="34" charset="0"/>
              </a:rPr>
              <a:t> </a:t>
            </a:r>
            <a:r>
              <a:rPr lang="ru-RU" sz="2400" dirty="0">
                <a:latin typeface="Tahoma" pitchFamily="34" charset="0"/>
              </a:rPr>
              <a:t>– </a:t>
            </a:r>
            <a:r>
              <a:rPr lang="ru-RU" sz="2400" dirty="0" err="1">
                <a:latin typeface="Tahoma" pitchFamily="34" charset="0"/>
              </a:rPr>
              <a:t>system</a:t>
            </a:r>
            <a:r>
              <a:rPr lang="ru-RU" sz="2400" dirty="0">
                <a:latin typeface="Tahoma" pitchFamily="34" charset="0"/>
              </a:rPr>
              <a:t>    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ru-RU" sz="2400" dirty="0">
                <a:solidFill>
                  <a:schemeClr val="tx2"/>
                </a:solidFill>
                <a:latin typeface="Tahoma" pitchFamily="34" charset="0"/>
              </a:rPr>
              <a:t>системная разметка</a:t>
            </a:r>
            <a:r>
              <a:rPr lang="ru-RU" sz="2400" b="1" dirty="0">
                <a:latin typeface="Tahoma" pitchFamily="34" charset="0"/>
              </a:rPr>
              <a:t>  </a:t>
            </a:r>
            <a:endParaRPr lang="ru-RU" sz="2400" b="1" dirty="0" smtClean="0">
              <a:latin typeface="Tahoma" pitchFamily="34" charset="0"/>
            </a:endParaRPr>
          </a:p>
          <a:p>
            <a:pPr marL="280988" indent="-280988">
              <a:buClr>
                <a:schemeClr val="tx2"/>
              </a:buClr>
              <a:buSzPct val="75000"/>
              <a:buNone/>
              <a:defRPr/>
            </a:pPr>
            <a:r>
              <a:rPr lang="ru-RU" sz="2400" b="1" dirty="0" smtClean="0">
                <a:latin typeface="Tahoma" pitchFamily="34" charset="0"/>
              </a:rPr>
              <a:t>E</a:t>
            </a:r>
            <a:r>
              <a:rPr lang="ru-RU" sz="2400" dirty="0" smtClean="0">
                <a:latin typeface="Tahoma" pitchFamily="34" charset="0"/>
              </a:rPr>
              <a:t> </a:t>
            </a:r>
            <a:r>
              <a:rPr lang="ru-RU" sz="2400" dirty="0">
                <a:latin typeface="Tahoma" pitchFamily="34" charset="0"/>
              </a:rPr>
              <a:t>– </a:t>
            </a:r>
            <a:r>
              <a:rPr lang="ru-RU" sz="2400" dirty="0" err="1">
                <a:latin typeface="Tahoma" pitchFamily="34" charset="0"/>
              </a:rPr>
              <a:t>effective</a:t>
            </a:r>
            <a:r>
              <a:rPr lang="ru-RU" sz="2400" dirty="0">
                <a:latin typeface="Tahoma" pitchFamily="34" charset="0"/>
              </a:rPr>
              <a:t>  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ru-RU" sz="2400" dirty="0">
                <a:solidFill>
                  <a:schemeClr val="tx2"/>
                </a:solidFill>
                <a:latin typeface="Tahoma" pitchFamily="34" charset="0"/>
              </a:rPr>
              <a:t>для </a:t>
            </a:r>
            <a:r>
              <a:rPr lang="ru-RU" sz="2400" dirty="0" smtClean="0">
                <a:solidFill>
                  <a:schemeClr val="tx2"/>
                </a:solidFill>
                <a:latin typeface="Tahoma" pitchFamily="34" charset="0"/>
              </a:rPr>
              <a:t>эффективного</a:t>
            </a:r>
            <a:endParaRPr lang="ru-RU" sz="2400" b="1" dirty="0">
              <a:solidFill>
                <a:schemeClr val="accent6">
                  <a:lumMod val="75000"/>
                </a:schemeClr>
              </a:solidFill>
              <a:latin typeface="Tahoma" pitchFamily="34" charset="0"/>
            </a:endParaRPr>
          </a:p>
          <a:p>
            <a:pPr marL="280988" indent="-280988">
              <a:buClr>
                <a:schemeClr val="tx2"/>
              </a:buClr>
              <a:buSzPct val="75000"/>
              <a:buNone/>
              <a:defRPr/>
            </a:pPr>
            <a:r>
              <a:rPr lang="ru-RU" sz="2400" b="1" dirty="0">
                <a:latin typeface="Tahoma" pitchFamily="34" charset="0"/>
              </a:rPr>
              <a:t>R</a:t>
            </a:r>
            <a:r>
              <a:rPr lang="ru-RU" sz="2400" dirty="0">
                <a:latin typeface="Tahoma" pitchFamily="34" charset="0"/>
              </a:rPr>
              <a:t> - </a:t>
            </a:r>
            <a:r>
              <a:rPr lang="ru-RU" sz="2400" dirty="0" err="1">
                <a:latin typeface="Tahoma" pitchFamily="34" charset="0"/>
              </a:rPr>
              <a:t>reading</a:t>
            </a:r>
            <a:r>
              <a:rPr lang="ru-RU" sz="2400" dirty="0">
                <a:latin typeface="Tahoma" pitchFamily="34" charset="0"/>
              </a:rPr>
              <a:t> </a:t>
            </a:r>
            <a:r>
              <a:rPr lang="en-US" sz="2400" dirty="0">
                <a:latin typeface="Tahoma" pitchFamily="34" charset="0"/>
              </a:rPr>
              <a:t>&amp;</a:t>
            </a:r>
            <a:r>
              <a:rPr lang="ru-RU" sz="2400" dirty="0">
                <a:latin typeface="Tahoma" pitchFamily="34" charset="0"/>
              </a:rPr>
              <a:t> 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ru-RU" sz="2400" dirty="0">
                <a:solidFill>
                  <a:schemeClr val="tx2"/>
                </a:solidFill>
                <a:latin typeface="Tahoma" pitchFamily="34" charset="0"/>
              </a:rPr>
              <a:t>чтения и</a:t>
            </a:r>
            <a:r>
              <a:rPr lang="ru-RU" sz="2400" b="1" dirty="0">
                <a:latin typeface="Tahoma" pitchFamily="34" charset="0"/>
              </a:rPr>
              <a:t>		</a:t>
            </a:r>
            <a:endParaRPr lang="ru-RU" sz="2400" b="1" dirty="0">
              <a:solidFill>
                <a:schemeClr val="accent6">
                  <a:lumMod val="75000"/>
                </a:schemeClr>
              </a:solidFill>
              <a:latin typeface="Tahoma" pitchFamily="34" charset="0"/>
            </a:endParaRPr>
          </a:p>
          <a:p>
            <a:pPr marL="280988" indent="-280988">
              <a:buClr>
                <a:schemeClr val="tx2"/>
              </a:buClr>
              <a:buSzPct val="75000"/>
              <a:buNone/>
              <a:defRPr/>
            </a:pPr>
            <a:r>
              <a:rPr lang="ru-RU" sz="2400" b="1" dirty="0">
                <a:latin typeface="Tahoma" pitchFamily="34" charset="0"/>
              </a:rPr>
              <a:t>T </a:t>
            </a:r>
            <a:r>
              <a:rPr lang="ru-RU" sz="2400" dirty="0">
                <a:latin typeface="Tahoma" pitchFamily="34" charset="0"/>
              </a:rPr>
              <a:t>– </a:t>
            </a:r>
            <a:r>
              <a:rPr lang="ru-RU" sz="2400" dirty="0" err="1">
                <a:latin typeface="Tahoma" pitchFamily="34" charset="0"/>
              </a:rPr>
              <a:t>thinking</a:t>
            </a:r>
            <a:r>
              <a:rPr lang="ru-RU" sz="2400" dirty="0">
                <a:latin typeface="Tahoma" pitchFamily="34" charset="0"/>
              </a:rPr>
              <a:t>	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ru-RU" sz="2400" dirty="0">
                <a:solidFill>
                  <a:schemeClr val="tx2"/>
                </a:solidFill>
                <a:latin typeface="Tahoma" pitchFamily="34" charset="0"/>
              </a:rPr>
              <a:t>размышления </a:t>
            </a:r>
          </a:p>
        </p:txBody>
      </p:sp>
    </p:spTree>
    <p:extLst>
      <p:ext uri="{BB962C8B-B14F-4D97-AF65-F5344CB8AC3E}">
        <p14:creationId xmlns:p14="http://schemas.microsoft.com/office/powerpoint/2010/main" val="22616558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2336" y="200340"/>
            <a:ext cx="8534400" cy="1507067"/>
          </a:xfrm>
        </p:spPr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rgbClr val="FF7C80"/>
                </a:solidFill>
                <a:latin typeface="+mn-lt"/>
                <a:ea typeface="+mn-ea"/>
                <a:cs typeface="+mn-cs"/>
              </a:rPr>
              <a:t>Заполняется </a:t>
            </a:r>
            <a:r>
              <a:rPr lang="ru-RU" sz="2800" b="1" i="1" dirty="0">
                <a:solidFill>
                  <a:srgbClr val="FF7C80"/>
                </a:solidFill>
                <a:latin typeface="+mn-lt"/>
                <a:ea typeface="+mn-ea"/>
                <a:cs typeface="+mn-cs"/>
              </a:rPr>
              <a:t>таблица</a:t>
            </a: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2336" y="3195239"/>
            <a:ext cx="10005559" cy="28194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72336" y="1338075"/>
            <a:ext cx="20762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0988" indent="-280988">
              <a:buClr>
                <a:schemeClr val="tx2"/>
              </a:buClr>
              <a:buSzPct val="75000"/>
              <a:buNone/>
              <a:defRPr/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Tahoma" pitchFamily="34" charset="0"/>
              </a:rPr>
              <a:t>«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sym typeface="Wingdings" pitchFamily="2" charset="2"/>
              </a:rPr>
              <a:t>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Tahoma" pitchFamily="34" charset="0"/>
              </a:rPr>
              <a:t>» – уже знал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72336" y="1707407"/>
            <a:ext cx="16946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0988" indent="-280988">
              <a:buClr>
                <a:schemeClr val="tx2"/>
              </a:buClr>
              <a:buSzPct val="75000"/>
              <a:buNone/>
              <a:defRPr/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Tahoma" pitchFamily="34" charset="0"/>
              </a:rPr>
              <a:t>«+» – новое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72336" y="2076739"/>
            <a:ext cx="24705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Tahoma" pitchFamily="34" charset="0"/>
              </a:rPr>
              <a:t>«–» – думал иначе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37070" y="2533171"/>
            <a:ext cx="25410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Tahoma" pitchFamily="34" charset="0"/>
              </a:rPr>
              <a:t>«?» – есть вопросы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71437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9843" y="449721"/>
            <a:ext cx="8534400" cy="1507067"/>
          </a:xfrm>
        </p:spPr>
        <p:txBody>
          <a:bodyPr>
            <a:normAutofit/>
          </a:bodyPr>
          <a:lstStyle/>
          <a:p>
            <a:r>
              <a:rPr lang="ru-RU" sz="2800" b="1" i="1" dirty="0">
                <a:solidFill>
                  <a:srgbClr val="FF7C80"/>
                </a:solidFill>
                <a:latin typeface="+mn-lt"/>
                <a:ea typeface="+mn-ea"/>
                <a:cs typeface="+mn-cs"/>
              </a:rPr>
              <a:t>Когда использовать прием </a:t>
            </a:r>
            <a:r>
              <a:rPr lang="en-US" sz="2800" b="1" i="1" dirty="0" smtClean="0">
                <a:solidFill>
                  <a:srgbClr val="FF7C80"/>
                </a:solidFill>
                <a:latin typeface="+mn-lt"/>
                <a:ea typeface="+mn-ea"/>
                <a:cs typeface="+mn-cs"/>
              </a:rPr>
              <a:t>Insert</a:t>
            </a:r>
            <a:r>
              <a:rPr lang="ru-RU" sz="2800" b="1" i="1" dirty="0" smtClean="0">
                <a:solidFill>
                  <a:srgbClr val="FF7C80"/>
                </a:solidFill>
                <a:latin typeface="+mn-lt"/>
                <a:ea typeface="+mn-ea"/>
                <a:cs typeface="+mn-cs"/>
              </a:rPr>
              <a:t>?</a:t>
            </a:r>
            <a:endParaRPr lang="ru-RU" sz="2800" b="1" i="1" dirty="0">
              <a:solidFill>
                <a:srgbClr val="FF7C8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0461" y="2217717"/>
            <a:ext cx="11122235" cy="36152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effectLst/>
              </a:rPr>
              <a:t>Insert</a:t>
            </a:r>
            <a:r>
              <a:rPr lang="ru-RU" sz="2800" dirty="0" smtClean="0">
                <a:effectLst/>
              </a:rPr>
              <a:t> эффективен</a:t>
            </a:r>
            <a:r>
              <a:rPr lang="ru-RU" sz="2800" dirty="0">
                <a:effectLst/>
              </a:rPr>
              <a:t>, когда нужно проработать </a:t>
            </a:r>
            <a:r>
              <a:rPr lang="ru-RU" dirty="0" smtClean="0"/>
              <a:t>МНОГО </a:t>
            </a:r>
            <a:r>
              <a:rPr lang="ru-RU" sz="2800" dirty="0" smtClean="0">
                <a:effectLst/>
              </a:rPr>
              <a:t>теоретического </a:t>
            </a:r>
            <a:r>
              <a:rPr lang="ru-RU" sz="2800" dirty="0">
                <a:effectLst/>
              </a:rPr>
              <a:t>материала</a:t>
            </a:r>
            <a:r>
              <a:rPr lang="ru-RU" sz="2800" dirty="0" smtClean="0">
                <a:effectLst/>
              </a:rPr>
              <a:t>.</a:t>
            </a:r>
          </a:p>
          <a:p>
            <a:pPr marL="0" indent="0">
              <a:buNone/>
            </a:pPr>
            <a:endParaRPr lang="en-US" sz="2800" b="1" dirty="0" smtClean="0"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5595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799499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ru-RU" sz="4100" b="1" i="1" dirty="0" smtClean="0">
                <a:solidFill>
                  <a:srgbClr val="FF7C80"/>
                </a:solidFill>
              </a:rPr>
              <a:t>Недостаточно иметь </a:t>
            </a:r>
            <a:r>
              <a:rPr lang="ru-RU" sz="4100" b="1" i="1" dirty="0">
                <a:solidFill>
                  <a:srgbClr val="FF7C80"/>
                </a:solidFill>
              </a:rPr>
              <a:t>хороший ум, главное правильно его </a:t>
            </a:r>
            <a:r>
              <a:rPr lang="ru-RU" sz="4100" b="1" i="1" dirty="0" smtClean="0">
                <a:solidFill>
                  <a:srgbClr val="FF7C80"/>
                </a:solidFill>
              </a:rPr>
              <a:t>использовать</a:t>
            </a:r>
            <a:endParaRPr lang="ru-RU" sz="4100" b="1" i="1" dirty="0">
              <a:solidFill>
                <a:srgbClr val="FF7C80"/>
              </a:solidFill>
            </a:endParaRPr>
          </a:p>
          <a:p>
            <a:pPr marL="0" indent="0">
              <a:buNone/>
            </a:pPr>
            <a:r>
              <a:rPr lang="ru-RU" i="1" dirty="0" smtClean="0"/>
              <a:t>                                                       Рене Декарт( французский философ) </a:t>
            </a:r>
          </a:p>
          <a:p>
            <a:pPr marL="0" indent="0">
              <a:buNone/>
            </a:pP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90761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635" y="872037"/>
            <a:ext cx="10515600" cy="4351338"/>
          </a:xfrm>
        </p:spPr>
        <p:txBody>
          <a:bodyPr/>
          <a:lstStyle/>
          <a:p>
            <a:r>
              <a:rPr lang="ru-RU" altLang="ru-RU" b="1" dirty="0" smtClean="0"/>
              <a:t>способность </a:t>
            </a:r>
            <a:r>
              <a:rPr lang="ru-RU" altLang="ru-RU" b="1" dirty="0"/>
              <a:t>ставить новые, полные смысла </a:t>
            </a:r>
            <a:r>
              <a:rPr lang="ru-RU" altLang="ru-RU" b="1" i="1" dirty="0">
                <a:solidFill>
                  <a:srgbClr val="FF7C80"/>
                </a:solidFill>
              </a:rPr>
              <a:t>вопросы</a:t>
            </a:r>
            <a:r>
              <a:rPr lang="ru-RU" altLang="ru-RU" b="1" dirty="0"/>
              <a:t>;</a:t>
            </a:r>
          </a:p>
          <a:p>
            <a:r>
              <a:rPr lang="ru-RU" altLang="ru-RU" b="1" dirty="0" smtClean="0"/>
              <a:t>вырабатывать </a:t>
            </a:r>
            <a:r>
              <a:rPr lang="ru-RU" altLang="ru-RU" b="1" dirty="0"/>
              <a:t>разнообразные, подкрепляющие </a:t>
            </a:r>
            <a:r>
              <a:rPr lang="ru-RU" altLang="ru-RU" b="1" i="1" dirty="0">
                <a:solidFill>
                  <a:srgbClr val="FF7C80"/>
                </a:solidFill>
              </a:rPr>
              <a:t>аргументы</a:t>
            </a:r>
            <a:r>
              <a:rPr lang="ru-RU" altLang="ru-RU" b="1" dirty="0"/>
              <a:t>;</a:t>
            </a:r>
          </a:p>
          <a:p>
            <a:r>
              <a:rPr lang="ru-RU" altLang="ru-RU" b="1" dirty="0" smtClean="0"/>
              <a:t>принимать </a:t>
            </a:r>
            <a:r>
              <a:rPr lang="ru-RU" altLang="ru-RU" b="1" dirty="0"/>
              <a:t>независимые продуманные </a:t>
            </a:r>
            <a:r>
              <a:rPr lang="ru-RU" altLang="ru-RU" b="1" i="1" dirty="0">
                <a:solidFill>
                  <a:srgbClr val="FF7C80"/>
                </a:solidFill>
              </a:rPr>
              <a:t>решения</a:t>
            </a:r>
            <a:r>
              <a:rPr lang="ru-RU" altLang="ru-RU" b="1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041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3697" y="767534"/>
            <a:ext cx="10515600" cy="4351338"/>
          </a:xfrm>
        </p:spPr>
        <p:txBody>
          <a:bodyPr>
            <a:normAutofit lnSpcReduction="10000"/>
          </a:bodyPr>
          <a:lstStyle/>
          <a:p>
            <a:pPr>
              <a:buClr>
                <a:schemeClr val="accent3"/>
              </a:buClr>
              <a:defRPr/>
            </a:pPr>
            <a:r>
              <a:rPr lang="ru-RU" b="1" dirty="0"/>
              <a:t>Организовать самостоятельную работу на уроке;</a:t>
            </a:r>
          </a:p>
          <a:p>
            <a:pPr>
              <a:buClr>
                <a:schemeClr val="accent3"/>
              </a:buClr>
              <a:defRPr/>
            </a:pPr>
            <a:r>
              <a:rPr lang="ru-RU" b="1" dirty="0"/>
              <a:t>Вовлечь каждого ученика в учебный процесс;</a:t>
            </a:r>
          </a:p>
          <a:p>
            <a:pPr>
              <a:buClr>
                <a:schemeClr val="accent3"/>
              </a:buClr>
              <a:defRPr/>
            </a:pPr>
            <a:r>
              <a:rPr lang="ru-RU" b="1" dirty="0"/>
              <a:t>Развивать у учащихся положительное отношение к интеллектуальной творческой деятельности;</a:t>
            </a:r>
          </a:p>
          <a:p>
            <a:pPr>
              <a:buClr>
                <a:schemeClr val="accent3"/>
              </a:buClr>
              <a:defRPr/>
            </a:pPr>
            <a:r>
              <a:rPr lang="ru-RU" b="1" dirty="0"/>
              <a:t>Повышать уровень самоорганизации учащихся;</a:t>
            </a:r>
          </a:p>
          <a:p>
            <a:pPr>
              <a:buClr>
                <a:schemeClr val="accent3"/>
              </a:buClr>
              <a:defRPr/>
            </a:pPr>
            <a:r>
              <a:rPr lang="ru-RU" b="1" dirty="0"/>
              <a:t>Овладевать рациональными приемами самообразования;</a:t>
            </a:r>
          </a:p>
          <a:p>
            <a:pPr>
              <a:buClr>
                <a:schemeClr val="accent3"/>
              </a:buClr>
              <a:defRPr/>
            </a:pPr>
            <a:r>
              <a:rPr lang="ru-RU" b="1" dirty="0"/>
              <a:t>Стимулировать мыслительную деятельность и развивать познавательную активность;</a:t>
            </a:r>
          </a:p>
          <a:p>
            <a:pPr>
              <a:buClr>
                <a:schemeClr val="accent3"/>
              </a:buClr>
              <a:defRPr/>
            </a:pPr>
            <a:r>
              <a:rPr lang="ru-RU" b="1" dirty="0"/>
              <a:t>Развивать ключевые компетентности лично значимые для учащихся умения и навыки.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2136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i="1" dirty="0">
                <a:solidFill>
                  <a:srgbClr val="FF7C80"/>
                </a:solidFill>
                <a:latin typeface="+mn-lt"/>
                <a:ea typeface="+mn-ea"/>
                <a:cs typeface="+mn-cs"/>
              </a:rPr>
              <a:t>Кубик </a:t>
            </a:r>
            <a:r>
              <a:rPr lang="ru-RU" sz="2800" b="1" i="1" dirty="0" err="1">
                <a:solidFill>
                  <a:srgbClr val="FF7C80"/>
                </a:solidFill>
                <a:latin typeface="+mn-lt"/>
                <a:ea typeface="+mn-ea"/>
                <a:cs typeface="+mn-cs"/>
              </a:rPr>
              <a:t>Блума</a:t>
            </a:r>
            <a:endParaRPr lang="ru-RU" sz="2800" b="1" i="1" dirty="0">
              <a:solidFill>
                <a:srgbClr val="FF7C80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0634" y="1841863"/>
            <a:ext cx="5301344" cy="397600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7132511" y="1667500"/>
            <a:ext cx="3976008" cy="4324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3108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74320"/>
            <a:ext cx="10515600" cy="6217920"/>
          </a:xfrm>
        </p:spPr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ru-RU" sz="5800" b="1" i="1" dirty="0">
                <a:solidFill>
                  <a:srgbClr val="FF7C80"/>
                </a:solidFill>
              </a:rPr>
              <a:t>Назови</a:t>
            </a:r>
            <a:r>
              <a:rPr lang="ru-RU" sz="2900" dirty="0"/>
              <a:t>. Предполагает воспроизведение знаний. Это самые простые вопросы. Ученику предлагается просто назвать предмет, явление, термин и </a:t>
            </a:r>
            <a:r>
              <a:rPr lang="ru-RU" sz="2900" dirty="0" err="1" smtClean="0"/>
              <a:t>т.д</a:t>
            </a:r>
            <a:r>
              <a:rPr lang="ru-RU" sz="2900" dirty="0" smtClean="0"/>
              <a:t> Основная </a:t>
            </a:r>
            <a:r>
              <a:rPr lang="ru-RU" sz="2900" dirty="0"/>
              <a:t>их задача – сбор фактов, информации. Они позволяют проверить самые разнообразные знания по теме.</a:t>
            </a:r>
          </a:p>
          <a:p>
            <a:pPr marL="0" lvl="0" indent="0">
              <a:buNone/>
            </a:pPr>
            <a:r>
              <a:rPr lang="ru-RU" sz="5800" b="1" i="1" dirty="0">
                <a:solidFill>
                  <a:srgbClr val="FF7C80"/>
                </a:solidFill>
              </a:rPr>
              <a:t>Почему</a:t>
            </a:r>
            <a:r>
              <a:rPr lang="ru-RU" sz="2900" dirty="0"/>
              <a:t>. Это блок вопросов позволяет сформулировать причинно-следственные связи, то есть описать процессы, которые происходят с указанным предметом, явлением.  </a:t>
            </a:r>
            <a:endParaRPr lang="ru-RU" sz="2900" dirty="0" smtClean="0"/>
          </a:p>
          <a:p>
            <a:pPr marL="0" lvl="0" indent="0">
              <a:buNone/>
            </a:pPr>
            <a:r>
              <a:rPr lang="ru-RU" sz="5800" b="1" i="1" dirty="0" smtClean="0">
                <a:solidFill>
                  <a:srgbClr val="FF7C80"/>
                </a:solidFill>
              </a:rPr>
              <a:t>Объясни</a:t>
            </a:r>
            <a:r>
              <a:rPr lang="ru-RU" sz="2900" dirty="0"/>
              <a:t>. Это вопросы уточняющие. Они помогают увидеть проблему в разных аспектах и сфокусировать внимание на всех сторонах заданной проблемы. Дополнительные фразы, которые помогут сформулировать вопросы этого </a:t>
            </a:r>
            <a:r>
              <a:rPr lang="ru-RU" sz="2900" dirty="0" smtClean="0"/>
              <a:t>блока.</a:t>
            </a:r>
            <a:endParaRPr lang="ru-RU" sz="2900" dirty="0"/>
          </a:p>
          <a:p>
            <a:pPr marL="0" lvl="0" indent="0">
              <a:buNone/>
            </a:pPr>
            <a:r>
              <a:rPr lang="ru-RU" sz="5800" b="1" i="1" dirty="0">
                <a:solidFill>
                  <a:srgbClr val="FF7C80"/>
                </a:solidFill>
              </a:rPr>
              <a:t>Предложи</a:t>
            </a:r>
            <a:r>
              <a:rPr lang="ru-RU" sz="2900" dirty="0"/>
              <a:t>. Ученик должен предложить свою задачу, которая позволяет применить то или иное правило. Либо предложить свое видение проблемы, свои идеи. </a:t>
            </a:r>
            <a:endParaRPr lang="ru-RU" sz="2900" dirty="0" smtClean="0"/>
          </a:p>
          <a:p>
            <a:pPr marL="0" lvl="0" indent="0">
              <a:buNone/>
            </a:pPr>
            <a:r>
              <a:rPr lang="ru-RU" sz="5800" b="1" i="1" dirty="0" smtClean="0">
                <a:solidFill>
                  <a:srgbClr val="FF7C80"/>
                </a:solidFill>
              </a:rPr>
              <a:t>Придумай</a:t>
            </a:r>
            <a:r>
              <a:rPr lang="ru-RU" sz="2900" dirty="0" smtClean="0"/>
              <a:t> </a:t>
            </a:r>
            <a:r>
              <a:rPr lang="ru-RU" sz="2900" dirty="0"/>
              <a:t>— это вопросы творческие, которые содержат в себе элемент предположения, вымысла. </a:t>
            </a:r>
          </a:p>
          <a:p>
            <a:pPr marL="0" lvl="0" indent="0">
              <a:buNone/>
            </a:pPr>
            <a:r>
              <a:rPr lang="ru-RU" sz="5800" b="1" i="1" dirty="0">
                <a:solidFill>
                  <a:srgbClr val="FF7C80"/>
                </a:solidFill>
              </a:rPr>
              <a:t>Поделись</a:t>
            </a:r>
            <a:r>
              <a:rPr lang="ru-RU" sz="2900" dirty="0"/>
              <a:t> — вопросы этого блока предназначены для активации мыслительной деятельности учащихся, учат их анализировать, выделять факты и следствия, оценивать значимость полученных сведений, акцентировать внимание на их оценке. Вопросам этого блока желательно добавлять эмоциональную окраску. То есть, сконцентрировать внимание на ощущениях и чувствах ученика, его эмоциях, которые вызваны названной темой.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365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36469" y="1120676"/>
            <a:ext cx="10045337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SzPts val="1000"/>
              <a:tabLst>
                <a:tab pos="457200" algn="l"/>
              </a:tabLst>
            </a:pP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Использование кубика далее возможно в двух вариантах: </a:t>
            </a:r>
            <a:endParaRPr lang="ru-RU" sz="28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buSzPts val="1000"/>
              <a:tabLst>
                <a:tab pos="457200" algn="l"/>
              </a:tabLst>
            </a:pPr>
            <a:endParaRPr lang="ru-RU" sz="2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buSzPts val="1000"/>
              <a:tabLst>
                <a:tab pos="457200" algn="l"/>
              </a:tabLst>
            </a:pP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buSzPts val="1000"/>
              <a:tabLst>
                <a:tab pos="457200" algn="l"/>
              </a:tabLst>
            </a:pPr>
            <a:r>
              <a:rPr lang="ru-RU" sz="4100" b="1" i="1" dirty="0">
                <a:solidFill>
                  <a:srgbClr val="FF7C80"/>
                </a:solidFill>
              </a:rPr>
              <a:t>Учитель сам задает вопрос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исходя из той грани кубика, которая выпала. </a:t>
            </a: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buSzPts val="1000"/>
              <a:tabLst>
                <a:tab pos="457200" algn="l"/>
              </a:tabLst>
            </a:pP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buSzPts val="1000"/>
              <a:tabLst>
                <a:tab pos="457200" algn="l"/>
              </a:tabLst>
            </a:pP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buSzPts val="1000"/>
              <a:tabLst>
                <a:tab pos="457200" algn="l"/>
              </a:tabLst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buSzPts val="1000"/>
              <a:tabLst>
                <a:tab pos="457200" algn="l"/>
              </a:tabLst>
            </a:pP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buSzPts val="1000"/>
              <a:tabLst>
                <a:tab pos="457200" algn="l"/>
              </a:tabLst>
            </a:pPr>
            <a:r>
              <a:rPr lang="ru-RU" sz="4100" b="1" i="1" dirty="0">
                <a:solidFill>
                  <a:srgbClr val="FF7C80"/>
                </a:solidFill>
              </a:rPr>
              <a:t>Ученики сами формулируют вопросы.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717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100" b="1" i="1" dirty="0">
                <a:solidFill>
                  <a:srgbClr val="FF7C80"/>
                </a:solidFill>
              </a:rPr>
              <a:t>В старших классах кубик </a:t>
            </a:r>
            <a:r>
              <a:rPr lang="ru-RU" sz="4100" b="1" i="1" dirty="0" err="1">
                <a:solidFill>
                  <a:srgbClr val="FF7C80"/>
                </a:solidFill>
              </a:rPr>
              <a:t>Блума</a:t>
            </a:r>
            <a:r>
              <a:rPr lang="ru-RU" sz="4100" b="1" i="1" dirty="0">
                <a:solidFill>
                  <a:srgbClr val="FF7C80"/>
                </a:solidFill>
              </a:rPr>
              <a:t> можно представить в виде таблицы. </a:t>
            </a:r>
            <a:br>
              <a:rPr lang="ru-RU" sz="4100" b="1" i="1" dirty="0">
                <a:solidFill>
                  <a:srgbClr val="FF7C80"/>
                </a:solidFill>
              </a:rPr>
            </a:br>
            <a:endParaRPr lang="ru-RU" sz="4100" b="1" i="1" dirty="0">
              <a:solidFill>
                <a:srgbClr val="FF7C80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5699235"/>
              </p:ext>
            </p:extLst>
          </p:nvPr>
        </p:nvGraphicFramePr>
        <p:xfrm>
          <a:off x="725714" y="1875354"/>
          <a:ext cx="8128002" cy="449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667">
                  <a:extLst>
                    <a:ext uri="{9D8B030D-6E8A-4147-A177-3AD203B41FA5}">
                      <a16:colId xmlns:a16="http://schemas.microsoft.com/office/drawing/2014/main" xmlns="" val="4117040098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xmlns="" val="1932971878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xmlns="" val="3460525898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xmlns="" val="2760211529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xmlns="" val="2429829142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xmlns="" val="30355398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Назови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Почему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Объясни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Предложи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Придумай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Поделись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932176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Что такое интернет?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он называется всемирной сетью?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принцип работы интернета.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способы улучшения сигнала сети.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как использование интернета может облегчить бытовую сторону жизни каждого человека.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Как ты думаешь, в чём основные стратегии развития ИТ и интернета в будущем?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72462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340922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50800270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634274" y="1506022"/>
            <a:ext cx="21714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/>
              <a:t>Тема: «Интернет»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098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5137" y="299811"/>
            <a:ext cx="10515600" cy="1325563"/>
          </a:xfrm>
        </p:spPr>
        <p:txBody>
          <a:bodyPr>
            <a:normAutofit/>
          </a:bodyPr>
          <a:lstStyle/>
          <a:p>
            <a:r>
              <a:rPr lang="ru-RU" sz="2800" b="1" i="1" dirty="0">
                <a:solidFill>
                  <a:srgbClr val="FF7C80"/>
                </a:solidFill>
                <a:latin typeface="+mn-lt"/>
                <a:ea typeface="+mn-ea"/>
                <a:cs typeface="+mn-cs"/>
              </a:rPr>
              <a:t>Работа с учебником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377548">
            <a:off x="1504789" y="1514311"/>
            <a:ext cx="2990627" cy="435133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621646">
            <a:off x="6773895" y="1425472"/>
            <a:ext cx="3494853" cy="502856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649477">
            <a:off x="4201886" y="1690688"/>
            <a:ext cx="3022747" cy="4498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0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325</Words>
  <Application>Microsoft Office PowerPoint</Application>
  <PresentationFormat>Произвольный</PresentationFormat>
  <Paragraphs>60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Некоторые приемы деятельностной педагогики на уроках информатики</vt:lpstr>
      <vt:lpstr>Презентация PowerPoint</vt:lpstr>
      <vt:lpstr>Презентация PowerPoint</vt:lpstr>
      <vt:lpstr>Презентация PowerPoint</vt:lpstr>
      <vt:lpstr>Кубик Блума</vt:lpstr>
      <vt:lpstr>Презентация PowerPoint</vt:lpstr>
      <vt:lpstr>Презентация PowerPoint</vt:lpstr>
      <vt:lpstr>В старших классах кубик Блума можно представить в виде таблицы.  </vt:lpstr>
      <vt:lpstr>Работа с учебником</vt:lpstr>
      <vt:lpstr>Презентация PowerPoint</vt:lpstr>
      <vt:lpstr>Презентация PowerPoint</vt:lpstr>
      <vt:lpstr>Заполняется таблица</vt:lpstr>
      <vt:lpstr>Когда использовать прием Insert?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Некоторые приемы и методы деятельностной педагогики на уроках информатики</dc:title>
  <dc:creator>irinam28lic@outlook.com</dc:creator>
  <cp:lastModifiedBy>Татьяна Копылова</cp:lastModifiedBy>
  <cp:revision>19</cp:revision>
  <cp:lastPrinted>2019-03-22T02:51:10Z</cp:lastPrinted>
  <dcterms:created xsi:type="dcterms:W3CDTF">2019-03-21T09:18:32Z</dcterms:created>
  <dcterms:modified xsi:type="dcterms:W3CDTF">2019-03-26T02:14:48Z</dcterms:modified>
</cp:coreProperties>
</file>