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713" r:id="rId2"/>
    <p:sldMasterId id="2147483726" r:id="rId3"/>
  </p:sldMasterIdLst>
  <p:notesMasterIdLst>
    <p:notesMasterId r:id="rId28"/>
  </p:notesMasterIdLst>
  <p:sldIdLst>
    <p:sldId id="274" r:id="rId4"/>
    <p:sldId id="394" r:id="rId5"/>
    <p:sldId id="283" r:id="rId6"/>
    <p:sldId id="395" r:id="rId7"/>
    <p:sldId id="397" r:id="rId8"/>
    <p:sldId id="396" r:id="rId9"/>
    <p:sldId id="409" r:id="rId10"/>
    <p:sldId id="410" r:id="rId11"/>
    <p:sldId id="413" r:id="rId12"/>
    <p:sldId id="411" r:id="rId13"/>
    <p:sldId id="412" r:id="rId14"/>
    <p:sldId id="398" r:id="rId15"/>
    <p:sldId id="36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29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43" autoAdjust="0"/>
    <p:restoredTop sz="94660"/>
  </p:normalViewPr>
  <p:slideViewPr>
    <p:cSldViewPr snapToGrid="0">
      <p:cViewPr>
        <p:scale>
          <a:sx n="70" d="100"/>
          <a:sy n="70" d="100"/>
        </p:scale>
        <p:origin x="-1296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2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22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23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23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A2532BF-CD96-46F5-8E94-8152278BA6E7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189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CustomShape 2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E863BC-9C1E-43C8-9476-CBA1FCB04AE8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Рисунок 9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9" name="Рисунок 9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370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34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3762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1743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150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645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36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705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437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1593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2635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3" name="Рисунок 39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4" name="Рисунок 39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225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74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2286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684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043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71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2306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0137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5020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5825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636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937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Рисунок 3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66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4"/>
          <p:cNvSpPr/>
          <p:nvPr/>
        </p:nvSpPr>
        <p:spPr>
          <a:xfrm>
            <a:off x="8839080" y="0"/>
            <a:ext cx="302400" cy="685548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2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6"/>
          <p:cNvSpPr/>
          <p:nvPr/>
        </p:nvSpPr>
        <p:spPr>
          <a:xfrm>
            <a:off x="8156520" y="5715000"/>
            <a:ext cx="546840" cy="546840"/>
          </a:xfrm>
          <a:prstGeom prst="ellipse">
            <a:avLst/>
          </a:prstGeom>
          <a:ln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4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65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4" hidden="1"/>
          <p:cNvSpPr/>
          <p:nvPr/>
        </p:nvSpPr>
        <p:spPr>
          <a:xfrm>
            <a:off x="8839080" y="0"/>
            <a:ext cx="301680" cy="685476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41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6" hidden="1"/>
          <p:cNvSpPr/>
          <p:nvPr/>
        </p:nvSpPr>
        <p:spPr>
          <a:xfrm>
            <a:off x="8156520" y="5715000"/>
            <a:ext cx="546120" cy="546120"/>
          </a:xfrm>
          <a:prstGeom prst="ellipse">
            <a:avLst/>
          </a:prstGeom>
          <a:ln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43" name="CustomShape 7"/>
          <p:cNvSpPr/>
          <p:nvPr/>
        </p:nvSpPr>
        <p:spPr>
          <a:xfrm>
            <a:off x="380880" y="0"/>
            <a:ext cx="606240" cy="685476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44" name="CustomShape 8"/>
          <p:cNvSpPr/>
          <p:nvPr/>
        </p:nvSpPr>
        <p:spPr>
          <a:xfrm>
            <a:off x="276120" y="0"/>
            <a:ext cx="101520" cy="685476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45" name="CustomShape 9"/>
          <p:cNvSpPr/>
          <p:nvPr/>
        </p:nvSpPr>
        <p:spPr>
          <a:xfrm>
            <a:off x="990720" y="0"/>
            <a:ext cx="179280" cy="685476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46" name="CustomShape 10"/>
          <p:cNvSpPr/>
          <p:nvPr/>
        </p:nvSpPr>
        <p:spPr>
          <a:xfrm>
            <a:off x="1141560" y="0"/>
            <a:ext cx="226800" cy="685476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47" name="Line 11"/>
          <p:cNvSpPr/>
          <p:nvPr/>
        </p:nvSpPr>
        <p:spPr>
          <a:xfrm>
            <a:off x="10620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  <a:alpha val="73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Line 12"/>
          <p:cNvSpPr/>
          <p:nvPr/>
        </p:nvSpPr>
        <p:spPr>
          <a:xfrm>
            <a:off x="91440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20000"/>
                <a:alpha val="83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Line 13"/>
          <p:cNvSpPr/>
          <p:nvPr/>
        </p:nvSpPr>
        <p:spPr>
          <a:xfrm>
            <a:off x="85392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Line 14"/>
          <p:cNvSpPr/>
          <p:nvPr/>
        </p:nvSpPr>
        <p:spPr>
          <a:xfrm>
            <a:off x="1726920" y="0"/>
            <a:ext cx="360" cy="6858000"/>
          </a:xfrm>
          <a:prstGeom prst="line">
            <a:avLst/>
          </a:prstGeom>
          <a:ln w="28440">
            <a:solidFill>
              <a:schemeClr val="accent1">
                <a:tint val="60000"/>
                <a:alpha val="82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Line 15"/>
          <p:cNvSpPr/>
          <p:nvPr/>
        </p:nvSpPr>
        <p:spPr>
          <a:xfrm>
            <a:off x="1066680" y="0"/>
            <a:ext cx="360" cy="6858000"/>
          </a:xfrm>
          <a:prstGeom prst="line">
            <a:avLst/>
          </a:prstGeom>
          <a:ln w="9360">
            <a:solidFill>
              <a:schemeClr val="accent1">
                <a:tint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Line 16"/>
          <p:cNvSpPr/>
          <p:nvPr/>
        </p:nvSpPr>
        <p:spPr>
          <a:xfrm>
            <a:off x="91137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17"/>
          <p:cNvSpPr/>
          <p:nvPr/>
        </p:nvSpPr>
        <p:spPr>
          <a:xfrm>
            <a:off x="1219320" y="0"/>
            <a:ext cx="73080" cy="685476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4" name="CustomShape 18"/>
          <p:cNvSpPr/>
          <p:nvPr/>
        </p:nvSpPr>
        <p:spPr>
          <a:xfrm>
            <a:off x="609480" y="3429000"/>
            <a:ext cx="1292040" cy="129204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5" name="CustomShape 19"/>
          <p:cNvSpPr/>
          <p:nvPr/>
        </p:nvSpPr>
        <p:spPr>
          <a:xfrm>
            <a:off x="1309680" y="4867200"/>
            <a:ext cx="638280" cy="638280"/>
          </a:xfrm>
          <a:prstGeom prst="ellipse">
            <a:avLst/>
          </a:prstGeom>
          <a:ln w="2844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6" name="CustomShape 20"/>
          <p:cNvSpPr/>
          <p:nvPr/>
        </p:nvSpPr>
        <p:spPr>
          <a:xfrm>
            <a:off x="1090440" y="5500800"/>
            <a:ext cx="135000" cy="133200"/>
          </a:xfrm>
          <a:prstGeom prst="ellipse">
            <a:avLst/>
          </a:prstGeom>
          <a:ln w="1260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7" name="CustomShape 21"/>
          <p:cNvSpPr/>
          <p:nvPr/>
        </p:nvSpPr>
        <p:spPr>
          <a:xfrm>
            <a:off x="1663560" y="5788080"/>
            <a:ext cx="271440" cy="271440"/>
          </a:xfrm>
          <a:prstGeom prst="ellipse">
            <a:avLst/>
          </a:prstGeom>
          <a:ln w="1260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8" name="CustomShape 22"/>
          <p:cNvSpPr/>
          <p:nvPr/>
        </p:nvSpPr>
        <p:spPr>
          <a:xfrm>
            <a:off x="1905120" y="4495680"/>
            <a:ext cx="361800" cy="361800"/>
          </a:xfrm>
          <a:prstGeom prst="ellipse">
            <a:avLst/>
          </a:prstGeom>
          <a:ln w="2844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9" name="PlaceHolder 2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60" name="PlaceHolder 2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06134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8839080" y="0"/>
            <a:ext cx="302760" cy="68558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8156520" y="5715000"/>
            <a:ext cx="547200" cy="547200"/>
          </a:xfrm>
          <a:prstGeom prst="ellipse">
            <a:avLst/>
          </a:prstGeom>
          <a:ln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77803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2"/>
          <p:cNvSpPr/>
          <p:nvPr/>
        </p:nvSpPr>
        <p:spPr>
          <a:xfrm>
            <a:off x="1874056" y="10618"/>
            <a:ext cx="6594693" cy="4732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-1" normalizeH="0" baseline="0" noProof="0" dirty="0">
                <a:ln>
                  <a:noFill/>
                </a:ln>
                <a:solidFill>
                  <a:srgbClr val="8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  <a:cs typeface="DejaVu Sans"/>
              </a:rPr>
              <a:t>            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-1" normalizeH="0" baseline="0" noProof="0" dirty="0">
                <a:ln>
                  <a:noFill/>
                </a:ln>
                <a:solidFill>
                  <a:srgbClr val="8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DejaVu Sans"/>
              </a:rPr>
              <a:t>Сеть школ робототехники и цифровых технологий «</a:t>
            </a:r>
            <a:r>
              <a:rPr kumimoji="0" lang="ru-RU" sz="2800" b="1" i="0" u="none" strike="noStrike" kern="1200" cap="small" spc="-1" normalizeH="0" baseline="0" noProof="0" dirty="0" err="1">
                <a:ln>
                  <a:noFill/>
                </a:ln>
                <a:solidFill>
                  <a:srgbClr val="8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DejaVu Sans"/>
              </a:rPr>
              <a:t>РосРобот</a:t>
            </a:r>
            <a:r>
              <a:rPr kumimoji="0" lang="ru-RU" sz="2800" b="1" i="0" u="none" strike="noStrike" kern="1200" cap="small" spc="-1" normalizeH="0" baseline="0" noProof="0" dirty="0" smtClean="0">
                <a:ln>
                  <a:noFill/>
                </a:ln>
                <a:solidFill>
                  <a:srgbClr val="8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DejaVu San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small" spc="-1" dirty="0" smtClean="0">
                <a:solidFill>
                  <a:srgbClr val="8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DejaVu Sans"/>
              </a:rPr>
              <a:t>Гимназия №14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cap="small" spc="-1" dirty="0" smtClean="0">
              <a:solidFill>
                <a:srgbClr val="8F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small" spc="-1" dirty="0" err="1" smtClean="0">
                <a:solidFill>
                  <a:srgbClr val="8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DejaVu Sans"/>
              </a:rPr>
              <a:t>Роботоконструирование</a:t>
            </a:r>
            <a:r>
              <a:rPr lang="ru-RU" sz="2800" b="1" cap="small" spc="-1" dirty="0" smtClean="0">
                <a:solidFill>
                  <a:srgbClr val="8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DejaVu Sans"/>
              </a:rPr>
              <a:t>: от чертежа и программного кода к готовому изделию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small" spc="-1" normalizeH="0" baseline="0" noProof="0" dirty="0" smtClean="0">
              <a:ln>
                <a:noFill/>
              </a:ln>
              <a:solidFill>
                <a:srgbClr val="8F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pic>
        <p:nvPicPr>
          <p:cNvPr id="405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27760" y="44256"/>
            <a:ext cx="1017720" cy="957960"/>
          </a:xfrm>
          <a:prstGeom prst="rect">
            <a:avLst/>
          </a:prstGeom>
          <a:ln w="9360">
            <a:noFill/>
          </a:ln>
        </p:spPr>
      </p:pic>
      <p:sp>
        <p:nvSpPr>
          <p:cNvPr id="406" name="CustomShape 5"/>
          <p:cNvSpPr/>
          <p:nvPr/>
        </p:nvSpPr>
        <p:spPr>
          <a:xfrm>
            <a:off x="5788073" y="5950495"/>
            <a:ext cx="3970280" cy="907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cap="small" spc="-1" dirty="0" smtClean="0">
                <a:solidFill>
                  <a:srgbClr val="8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Преподаватель робототехники: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cap="small" spc="-1" dirty="0" err="1" smtClean="0">
                <a:solidFill>
                  <a:srgbClr val="8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Драганюк</a:t>
            </a:r>
            <a:r>
              <a:rPr lang="ru-RU" i="1" cap="small" spc="-1" dirty="0" smtClean="0">
                <a:solidFill>
                  <a:srgbClr val="8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Оксана Николаевна</a:t>
            </a:r>
            <a:endParaRPr kumimoji="0" lang="ru-RU" sz="2400" b="0" i="1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49C2D0-BC76-4BBD-8972-185E2B8AE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29" y="0"/>
            <a:ext cx="1743075" cy="2333625"/>
          </a:xfrm>
          <a:prstGeom prst="rect">
            <a:avLst/>
          </a:prstGeom>
        </p:spPr>
      </p:pic>
      <p:pic>
        <p:nvPicPr>
          <p:cNvPr id="63492" name="Picture 4" descr="https://pp.userapi.com/c633631/v633631001/1f0e3/kskIAxq55NQ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6824" y="382845"/>
            <a:ext cx="4883152" cy="325416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06" y="3773486"/>
            <a:ext cx="593725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ÐÐ°ÑÑÐ¸Ð½ÐºÐ¸ Ð¿Ð¾ Ð·Ð°Ð¿ÑÐ¾ÑÑ fritzing ÑÐºÐ°ÑÐ°ÑÑ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16" y="2420936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CD4497-9519-49F7-87C0-8A873BFAD4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94" y="135003"/>
            <a:ext cx="1716347" cy="19027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E28261-2D0A-49DA-A973-F5CE93E27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442" y="246100"/>
            <a:ext cx="1469878" cy="1791642"/>
          </a:xfrm>
          <a:prstGeom prst="rect">
            <a:avLst/>
          </a:prstGeom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8886" y="1278012"/>
            <a:ext cx="3248167" cy="5475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565" name="Picture 5" descr="https://pp.userapi.com/c844416/v844416317/15b1ac/yNrXCgmAkC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320" y="-28218"/>
            <a:ext cx="5123848" cy="1406641"/>
          </a:xfrm>
          <a:prstGeom prst="rect">
            <a:avLst/>
          </a:prstGeom>
          <a:noFill/>
        </p:spPr>
      </p:pic>
      <p:pic>
        <p:nvPicPr>
          <p:cNvPr id="1026" name="Picture 2" descr="ÐÐ°ÑÑÐ¸Ð½ÐºÐ¸ Ð¿Ð¾ Ð·Ð°Ð¿ÑÐ¾ÑÑ scratchduino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5" b="94895" l="6984" r="100000">
                        <a14:foregroundMark x1="32063" y1="42042" x2="32063" y2="42042"/>
                        <a14:foregroundMark x1="29524" y1="41141" x2="42540" y2="39039"/>
                        <a14:foregroundMark x1="69841" y1="48048" x2="69841" y2="56757"/>
                        <a14:foregroundMark x1="53968" y1="54354" x2="13333" y2="53754"/>
                        <a14:foregroundMark x1="14921" y1="31231" x2="14921" y2="73574"/>
                        <a14:foregroundMark x1="14921" y1="78979" x2="23175" y2="95495"/>
                        <a14:foregroundMark x1="33651" y1="31832" x2="98413" y2="30931"/>
                        <a14:foregroundMark x1="95238" y1="33634" x2="95238" y2="33634"/>
                        <a14:foregroundMark x1="95238" y1="33634" x2="95238" y2="33634"/>
                        <a14:foregroundMark x1="87937" y1="35135" x2="37778" y2="32132"/>
                        <a14:foregroundMark x1="95873" y1="59760" x2="36190" y2="59760"/>
                        <a14:foregroundMark x1="34286" y1="61562" x2="91111" y2="61562"/>
                        <a14:foregroundMark x1="65714" y1="59760" x2="65714" y2="59760"/>
                        <a14:foregroundMark x1="65714" y1="59760" x2="65714" y2="59760"/>
                        <a14:foregroundMark x1="64127" y1="59760" x2="64127" y2="59760"/>
                        <a14:foregroundMark x1="64127" y1="59760" x2="64127" y2="59760"/>
                        <a14:foregroundMark x1="88571" y1="37538" x2="25397" y2="36336"/>
                        <a14:foregroundMark x1="8571" y1="21622" x2="18095" y2="9610"/>
                        <a14:foregroundMark x1="39365" y1="11111" x2="86349" y2="11111"/>
                        <a14:foregroundMark x1="42540" y1="4805" x2="7302" y2="8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66365" y="2226297"/>
            <a:ext cx="4289488" cy="45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ÐÐ°ÑÑÐ¸Ð½ÐºÐ¸ Ð¿Ð¾ Ð·Ð°Ð¿ÑÐ¾ÑÑ scratchduino ÑÐ¼Ð±Ð»ÐµÐ¼Ð°"/>
          <p:cNvSpPr>
            <a:spLocks noChangeAspect="1" noChangeArrowheads="1"/>
          </p:cNvSpPr>
          <p:nvPr/>
        </p:nvSpPr>
        <p:spPr bwMode="auto">
          <a:xfrm>
            <a:off x="155575" y="-33301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ÐÐ°ÑÑÐ¸Ð½ÐºÐ¸ Ð¿Ð¾ Ð·Ð°Ð¿ÑÐ¾ÑÑ scratchduino ÑÐ¼Ð±Ð»ÐµÐ¼Ð°"/>
          <p:cNvSpPr>
            <a:spLocks noChangeAspect="1" noChangeArrowheads="1"/>
          </p:cNvSpPr>
          <p:nvPr/>
        </p:nvSpPr>
        <p:spPr bwMode="auto">
          <a:xfrm>
            <a:off x="307975" y="-18061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3228" y="5769500"/>
            <a:ext cx="1722831" cy="94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9" descr="ÐÐ°ÑÑÐ¸Ð½ÐºÐ¸ Ð¿Ð¾ Ð·Ð°Ð¿ÑÐ¾ÑÑ arduino ide ÑÐ¼Ð±Ð»ÐµÐ¼Ð°"/>
          <p:cNvSpPr>
            <a:spLocks noChangeAspect="1" noChangeArrowheads="1"/>
          </p:cNvSpPr>
          <p:nvPr/>
        </p:nvSpPr>
        <p:spPr bwMode="auto">
          <a:xfrm>
            <a:off x="460375" y="-2821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6396" y="1378423"/>
            <a:ext cx="1749294" cy="118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7A2EB-4C02-4A66-AB3D-84B8D037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Образовательная программа «РосРобот»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D917A3-0EE8-4830-8A67-431F66FC85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878" y="5708366"/>
            <a:ext cx="721167" cy="6735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495F10-9652-4FB8-9389-51C668D3C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82" y="4425993"/>
            <a:ext cx="2233463" cy="2300911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3919EA94-A9CD-4A14-8713-604B5361C4D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32510" y="1501767"/>
            <a:ext cx="8353930" cy="443721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1 ступень «Подготовительный класс».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Основы конструирования. Знакомство с физическими явлениями.</a:t>
            </a: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Рекомендуемый возраст 5-6 лет.</a:t>
            </a: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Цели обучения: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1. Вызвать у ребенка интерес к науке, технике и окружающему физическому миру;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2. Научить ребенка создавать своими руками различные модели реальных объектов окружающего мира;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3. Познакомить ребенка с основами механики, конструирования и программирования;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4. Познакомить ребенка с различными 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физическими явлениями, окружающими нас.</a:t>
            </a:r>
          </a:p>
        </p:txBody>
      </p:sp>
    </p:spTree>
    <p:extLst>
      <p:ext uri="{BB962C8B-B14F-4D97-AF65-F5344CB8AC3E}">
        <p14:creationId xmlns:p14="http://schemas.microsoft.com/office/powerpoint/2010/main" val="3824894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7A2EB-4C02-4A66-AB3D-84B8D037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Образовательная программа «РосРобот»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D917A3-0EE8-4830-8A67-431F66FC85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878" y="5708366"/>
            <a:ext cx="721167" cy="673542"/>
          </a:xfrm>
          <a:prstGeom prst="rect">
            <a:avLst/>
          </a:prstGeom>
        </p:spPr>
      </p:pic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9C0FEF38-CFB2-4304-81BA-82DF27B0093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87927" y="1471320"/>
            <a:ext cx="8298511" cy="4910587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2 ступень «1 класс».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Основы механики и робототехники. Алгоритмы</a:t>
            </a: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Рекомендуемый возраст 7-8 лет.</a:t>
            </a: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Цели обучения: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1. Вызвать у ребенка интерес к науке, технике и окружающему физическому миру; 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2. Научить ребенка создавать своими руками различные модели реальных объектов окружающего мира;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3. Познакомить ребенка с основами механики и различными механизмами, а также научить их применять полученные знания на практике;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4. Помочь ребенку приобрести навыки конструирования и программирования своих роботов;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5. Познакомить ребенка с основами программирования: понятия «программа», «линейный алгоритм», «событийно-ориентированное программирование».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77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7A2EB-4C02-4A66-AB3D-84B8D037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Образовательная программа «РосРобот»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D917A3-0EE8-4830-8A67-431F66FC85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878" y="5708366"/>
            <a:ext cx="721167" cy="673542"/>
          </a:xfrm>
          <a:prstGeom prst="rect">
            <a:avLst/>
          </a:prstGeom>
        </p:spPr>
      </p:pic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9C0FEF38-CFB2-4304-81BA-82DF27B0093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87927" y="1471320"/>
            <a:ext cx="8298511" cy="4910587"/>
          </a:xfrm>
        </p:spPr>
        <p:txBody>
          <a:bodyPr/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3 ступень «2 класс».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Электричество. Робототехнические проекты. Основы 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-моделирования. </a:t>
            </a:r>
          </a:p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Рекомендуемый возраст 8-9 лет.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Необходимые умения: умение пользоваться компьютером и мышкой.</a:t>
            </a:r>
          </a:p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Цели обучения: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1. Вызвать у ребенка интерес к науке, технике и окружающему физическому миру;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2. Научить ребенка создавать сложные роботизированные механизмы, используя в качестве вдохновения реальные объекты;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3. Продолжить знакомить ребенка с основами механики и различными механизмами, а также учить их применять полученные знания на практике;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4. Продолжить знакомить ребенка с основами программирования: понятия «цикл», виды циклов, ветвящийся и циклический алгоритм;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5. Познакомить ребенка с основами геометрии и 3D-моделирования с помощью 3D-ручки: понятие пространства, измерение длины, диаметра и радиуса, виды геометрических фигур,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платоновы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тела и другие объемные фигуры.</a:t>
            </a:r>
          </a:p>
        </p:txBody>
      </p:sp>
    </p:spTree>
    <p:extLst>
      <p:ext uri="{BB962C8B-B14F-4D97-AF65-F5344CB8AC3E}">
        <p14:creationId xmlns:p14="http://schemas.microsoft.com/office/powerpoint/2010/main" val="342012886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7A2EB-4C02-4A66-AB3D-84B8D037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Образовательная программа «РосРобот»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D917A3-0EE8-4830-8A67-431F66FC85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878" y="5708366"/>
            <a:ext cx="721167" cy="673542"/>
          </a:xfrm>
          <a:prstGeom prst="rect">
            <a:avLst/>
          </a:prstGeom>
        </p:spPr>
      </p:pic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9C0FEF38-CFB2-4304-81BA-82DF27B0093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87927" y="1471320"/>
            <a:ext cx="8298511" cy="4910587"/>
          </a:xfrm>
        </p:spPr>
        <p:txBody>
          <a:bodyPr/>
          <a:lstStyle/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4 ступень «3 класс».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Электросхемы. Программирование контроллеров. Компас-3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Рекомендуемый возраст 9-11 лет.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Необходимые умения: умение пользоваться компьютером и мышкой, навык конструирования, понимание основ программирования.</a:t>
            </a:r>
          </a:p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Цели обучения: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1. Познакомить ребенка с платформой </a:t>
            </a:r>
            <a:r>
              <a:rPr lang="ru-R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Arduino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: ее устройством и возможностями;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2. Познакомить ребенка с основами электроники;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3. Научить ребенка пользоваться различными электронными компонентами, дополняющими </a:t>
            </a:r>
            <a:r>
              <a:rPr lang="ru-R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Arduino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: резисторы, датчики, провода, макетные платы и т.д.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4. Познакомить ребенка с основами 3D-моделирования и инженерной графики с помощью программы КОМПАС-3D;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5. Дать ребенку основы программирования на языке </a:t>
            </a:r>
            <a:r>
              <a:rPr lang="ru-R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Scratch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и С++.</a:t>
            </a:r>
          </a:p>
        </p:txBody>
      </p:sp>
    </p:spTree>
    <p:extLst>
      <p:ext uri="{BB962C8B-B14F-4D97-AF65-F5344CB8AC3E}">
        <p14:creationId xmlns:p14="http://schemas.microsoft.com/office/powerpoint/2010/main" val="3320529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7A2EB-4C02-4A66-AB3D-84B8D037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Образовательная программа «РосРобот»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D917A3-0EE8-4830-8A67-431F66FC85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878" y="5708366"/>
            <a:ext cx="721167" cy="673542"/>
          </a:xfrm>
          <a:prstGeom prst="rect">
            <a:avLst/>
          </a:prstGeom>
        </p:spPr>
      </p:pic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9C0FEF38-CFB2-4304-81BA-82DF27B0093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87927" y="1471320"/>
            <a:ext cx="8298511" cy="4910587"/>
          </a:xfrm>
        </p:spPr>
        <p:txBody>
          <a:bodyPr/>
          <a:lstStyle/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5 ступень «4 класс».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Проекты умного дома. Интернет вещей. 3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-принтер.</a:t>
            </a:r>
          </a:p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Рекомендуемый возраст 11-13 лет.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Необходимые умения: понимание основ конструирования и программирования </a:t>
            </a:r>
            <a:r>
              <a:rPr lang="ru-R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Ардуино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, понимание работы и устройства электрической цепи.</a:t>
            </a:r>
          </a:p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Цели обучения: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1. Продолжить знакомить ребенка с платформой </a:t>
            </a:r>
            <a:r>
              <a:rPr lang="ru-R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Arduino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посредством сборки роботов и работой над проектами;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2. Научить ребенка основам проектной деятельности;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3. Продолжить знакомить ребенка с основами 3D-моделирования с использованием 3D-принтера;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4. Продолжить изучение основ программирования на языке </a:t>
            </a:r>
            <a:r>
              <a:rPr lang="ru-R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Scratch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и С++.</a:t>
            </a:r>
          </a:p>
        </p:txBody>
      </p:sp>
    </p:spTree>
    <p:extLst>
      <p:ext uri="{BB962C8B-B14F-4D97-AF65-F5344CB8AC3E}">
        <p14:creationId xmlns:p14="http://schemas.microsoft.com/office/powerpoint/2010/main" val="37034965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7A2EB-4C02-4A66-AB3D-84B8D037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Образовательная программа «РосРобот»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D917A3-0EE8-4830-8A67-431F66FC85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878" y="5708366"/>
            <a:ext cx="721167" cy="673542"/>
          </a:xfrm>
          <a:prstGeom prst="rect">
            <a:avLst/>
          </a:prstGeom>
        </p:spPr>
      </p:pic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9C0FEF38-CFB2-4304-81BA-82DF27B0093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87927" y="1471320"/>
            <a:ext cx="8298511" cy="4910587"/>
          </a:xfrm>
        </p:spPr>
        <p:txBody>
          <a:bodyPr/>
          <a:lstStyle/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6 ступень «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 класс».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Свои уникальные проекты. Квадрокоптеры. Сборка сложных роботов.</a:t>
            </a:r>
          </a:p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Рекомендуемый возраст 13-15 лет.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Необходимые умения: понимание основ конструирования и программирования </a:t>
            </a:r>
            <a:r>
              <a:rPr lang="ru-R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Ардуино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, понимание работы и устройства электрической цепи, знание основ программирования С++.</a:t>
            </a:r>
          </a:p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Цели обучения: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1. Способствовать созданию ребенком своего собственного проекта, не скопированного из Интернета;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2. Продолжить учить ребенка основам проектной деятельности;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3. Способствовать развитию ребенка в выбранном им направлении: конструирование, черчение, программирование;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4. Познакомить ребенка с основами программирования на языке </a:t>
            </a:r>
            <a:r>
              <a:rPr lang="ru-R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JacaScript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63962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7A2EB-4C02-4A66-AB3D-84B8D037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Образовательная программа «РосРобот»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D917A3-0EE8-4830-8A67-431F66FC85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878" y="5708366"/>
            <a:ext cx="721167" cy="673542"/>
          </a:xfrm>
          <a:prstGeom prst="rect">
            <a:avLst/>
          </a:prstGeom>
        </p:spPr>
      </p:pic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9C0FEF38-CFB2-4304-81BA-82DF27B0093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87927" y="1471320"/>
            <a:ext cx="8298511" cy="4910587"/>
          </a:xfrm>
        </p:spPr>
        <p:txBody>
          <a:bodyPr/>
          <a:lstStyle/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7 ступень «6 класс».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Глубокое погружение в электронику, черчение и программирование.</a:t>
            </a:r>
          </a:p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Рекомендуемый возраст 16-17 лет.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Необходимые умения: понимание основ конструирования и программирования </a:t>
            </a:r>
            <a:r>
              <a:rPr lang="ru-R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Ардуино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, знание основ программирования С++, умение работать с проектами.</a:t>
            </a:r>
          </a:p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Цели обучения: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1. Способствовать созданию учеником своих собственных проектов, не скопированных из Интернета;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2. Продолжить погружение в электронику, черчение и программирование;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3. Способствовать развитию ребенка в выбранном им направлении: конструирование, черчение, программирование;</a:t>
            </a:r>
          </a:p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4. Продолжить знакомить ребенка с основами программирования на языке </a:t>
            </a:r>
            <a:r>
              <a:rPr lang="ru-R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JacaScript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83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7A2EB-4C02-4A66-AB3D-84B8D037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Первый проект: </a:t>
            </a:r>
            <a:r>
              <a:rPr lang="ru-RU" sz="3600" b="1" dirty="0" err="1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Авторобот</a:t>
            </a:r>
            <a:endParaRPr lang="ru-RU" sz="3600" b="1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D917A3-0EE8-4830-8A67-431F66FC85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878" y="5708366"/>
            <a:ext cx="721167" cy="6735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279866D-D2C5-4E60-B8C2-DC1D6F5ABC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971" y="1471320"/>
            <a:ext cx="3566469" cy="5029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12444F6-B51B-40AD-B8A0-700E71AC4A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40" y="1388193"/>
            <a:ext cx="3738280" cy="23767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3381B7F-87D8-4C63-B2E6-8B9DA88CB6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40" y="3848037"/>
            <a:ext cx="3738280" cy="29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72320" y="0"/>
            <a:ext cx="3310920" cy="3169440"/>
          </a:xfrm>
          <a:prstGeom prst="rect">
            <a:avLst/>
          </a:prstGeom>
          <a:ln>
            <a:noFill/>
          </a:ln>
        </p:spPr>
      </p:pic>
      <p:pic>
        <p:nvPicPr>
          <p:cNvPr id="278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3171960"/>
            <a:ext cx="3169800" cy="368352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D319669-81EA-428D-8B24-C6E7D2F24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800" y="3169439"/>
            <a:ext cx="5971678" cy="36835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C2D0949-D640-4F37-8BC7-BF702EDA5898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240" y="0"/>
            <a:ext cx="2646958" cy="31669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983840-6C16-45E1-A4B1-5A0B05BE0A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2" y="-2521"/>
            <a:ext cx="3155998" cy="31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81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7A2EB-4C02-4A66-AB3D-84B8D037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Дополнения к конструктору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D917A3-0EE8-4830-8A67-431F66FC85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878" y="5708366"/>
            <a:ext cx="721167" cy="6735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F6A1C7-375D-493F-AEE6-178B60AA45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1468023"/>
            <a:ext cx="3708399" cy="24713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C1CB342-5133-4BD1-A9B4-FF92E2502E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821" y="1468023"/>
            <a:ext cx="3297562" cy="24731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1245F8-55C4-46A6-84DA-0E2D0E5EEF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854" y="4219342"/>
            <a:ext cx="3223491" cy="241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7A2EB-4C02-4A66-AB3D-84B8D037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93" y="0"/>
            <a:ext cx="8229240" cy="125028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Методические материалы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D917A3-0EE8-4830-8A67-431F66FC85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878" y="5708366"/>
            <a:ext cx="721167" cy="6735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C87F4B-D1F5-407D-91FD-AD9FA2ADF3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8086" y="1058942"/>
            <a:ext cx="4160959" cy="25986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F6AB5BB-BDC6-455F-803C-B9270FB340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837" y="4094549"/>
            <a:ext cx="3279089" cy="2653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98331FC-7823-4C9A-9890-62135E9CB5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98" y="4149738"/>
            <a:ext cx="3525140" cy="265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7A2EB-4C02-4A66-AB3D-84B8D037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от чертежа до изделия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D917A3-0EE8-4830-8A67-431F66FC85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878" y="5708366"/>
            <a:ext cx="721167" cy="6735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246321-3010-43E4-8F7C-C6851EEB52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42" y="1402641"/>
            <a:ext cx="7172036" cy="430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2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7A2EB-4C02-4A66-AB3D-84B8D037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Соревновательная </a:t>
            </a:r>
            <a:r>
              <a:rPr lang="ru-RU" sz="3600" b="1" dirty="0" err="1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роботехника</a:t>
            </a:r>
            <a:endParaRPr lang="ru-RU" sz="3600" b="1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D917A3-0EE8-4830-8A67-431F66FC85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878" y="5708366"/>
            <a:ext cx="721167" cy="6735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68B6DD6-5699-4180-BA90-E834022844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18" y="1238917"/>
            <a:ext cx="4091709" cy="27267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D8C5B5-4D9B-4973-9E26-B81108B42A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178" y="1166091"/>
            <a:ext cx="2883700" cy="5130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4B0C2EC-4054-45B0-A590-F617B986DC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34" y="4055823"/>
            <a:ext cx="3602182" cy="27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8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2DDD0D-8EAB-4F32-916F-E113105F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039"/>
            <a:ext cx="8229240" cy="2485215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1C5093-EE31-4D68-9D9E-E93491012E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878" y="5708366"/>
            <a:ext cx="721167" cy="6735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D89E9F5-A9A7-4BF6-8E9F-AF845E9C77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429" y="2238637"/>
            <a:ext cx="5711981" cy="38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>
            <a:extLst>
              <a:ext uri="{FF2B5EF4-FFF2-40B4-BE49-F238E27FC236}">
                <a16:creationId xmlns:a16="http://schemas.microsoft.com/office/drawing/2014/main" xmlns="" id="{0CEE2CB2-4CF5-4A6B-B86A-B7745936C2E0}"/>
              </a:ext>
            </a:extLst>
          </p:cNvPr>
          <p:cNvSpPr txBox="1">
            <a:spLocks/>
          </p:cNvSpPr>
          <p:nvPr/>
        </p:nvSpPr>
        <p:spPr>
          <a:xfrm>
            <a:off x="429064" y="24781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Робототехника в образовании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B6BE81-6F65-4DB6-9862-E77EBCB614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878" y="5708366"/>
            <a:ext cx="721167" cy="673542"/>
          </a:xfrm>
          <a:prstGeom prst="rect">
            <a:avLst/>
          </a:prstGeom>
        </p:spPr>
      </p:pic>
      <p:pic>
        <p:nvPicPr>
          <p:cNvPr id="17410" name="Picture 2" descr="https://pp.userapi.com/c844720/v844720300/17c973/P-Fd2LT_TM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353" y="1346385"/>
            <a:ext cx="3537736" cy="2653303"/>
          </a:xfrm>
          <a:prstGeom prst="rect">
            <a:avLst/>
          </a:prstGeom>
          <a:noFill/>
        </p:spPr>
      </p:pic>
      <p:pic>
        <p:nvPicPr>
          <p:cNvPr id="17412" name="Picture 4" descr="https://pp.userapi.com/c851428/v851428769/5bb7b/E1u8hmn62H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580" y="1280161"/>
            <a:ext cx="3567624" cy="2675718"/>
          </a:xfrm>
          <a:prstGeom prst="rect">
            <a:avLst/>
          </a:prstGeom>
          <a:noFill/>
        </p:spPr>
      </p:pic>
      <p:pic>
        <p:nvPicPr>
          <p:cNvPr id="17414" name="Picture 6" descr="D:\VID_20190202_143332_1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424" y="4098974"/>
            <a:ext cx="4529797" cy="2548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68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>
            <a:extLst>
              <a:ext uri="{FF2B5EF4-FFF2-40B4-BE49-F238E27FC236}">
                <a16:creationId xmlns:a16="http://schemas.microsoft.com/office/drawing/2014/main" xmlns="" id="{0CEE2CB2-4CF5-4A6B-B86A-B7745936C2E0}"/>
              </a:ext>
            </a:extLst>
          </p:cNvPr>
          <p:cNvSpPr txBox="1">
            <a:spLocks/>
          </p:cNvSpPr>
          <p:nvPr/>
        </p:nvSpPr>
        <p:spPr>
          <a:xfrm>
            <a:off x="457200" y="261877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Робототехника и метапредметные связи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B6BE81-6F65-4DB6-9862-E77EBCB614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878" y="5708366"/>
            <a:ext cx="721167" cy="67354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07F2053-B375-4705-9194-459F5DF34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51" y="2260269"/>
            <a:ext cx="1905000" cy="27432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7FDED0B-7ABD-405F-8D1D-A2A8EE26DD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425" y="2254289"/>
            <a:ext cx="1800702" cy="27460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99ED98-DC51-4DF1-B859-F3113E4AB6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302" y="2254289"/>
            <a:ext cx="2131858" cy="2743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1B8F0B-3698-4CE4-9835-17A2F18D01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335" y="2254289"/>
            <a:ext cx="1940527" cy="27432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457200" y="153360"/>
            <a:ext cx="75423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-1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Образовательные решения по робототехнике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8B056AA-3A30-4513-8760-6AAA36CB4B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878" y="5708366"/>
            <a:ext cx="721167" cy="6735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965F180-B734-49BE-84F4-E7677AC3E3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69" y="1294920"/>
            <a:ext cx="3212667" cy="22599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8EF0EE9-6E96-4DD3-9FEB-F1631BE2BD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394" y="1273464"/>
            <a:ext cx="3051249" cy="21555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D747475-97C1-4140-A8C6-9DAD7CC07E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70" y="3771900"/>
            <a:ext cx="3262510" cy="261000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327A46C-2F14-4810-B78F-8D53615F29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682" y="3965357"/>
            <a:ext cx="2892643" cy="2892643"/>
          </a:xfrm>
          <a:prstGeom prst="rect">
            <a:avLst/>
          </a:prstGeom>
        </p:spPr>
      </p:pic>
      <p:pic>
        <p:nvPicPr>
          <p:cNvPr id="14338" name="Picture 2" descr="ÐÐ°ÑÑÐ¸Ð½ÐºÐ¸ Ð¿Ð¾ Ð·Ð°Ð¿ÑÐ¾ÑÑ ÐºÐ¾Ð¼Ð¿Ð°Ñ 3Ð´ Ð·Ð½Ð°ÑÐ¾Ð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32818" y="3587261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803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457200" y="153360"/>
            <a:ext cx="75423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-1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Создание робота состоит из семи этапов: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CE04F-1C65-4550-8D11-732B52871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4920"/>
            <a:ext cx="1743075" cy="23336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14391B6-7A6E-4755-8EFB-0C6D5BA53F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579" y="1266639"/>
            <a:ext cx="1924050" cy="2377498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F66CD61E-657B-4C45-9DAF-B2CBCAF352DC}"/>
              </a:ext>
            </a:extLst>
          </p:cNvPr>
          <p:cNvSpPr/>
          <p:nvPr/>
        </p:nvSpPr>
        <p:spPr>
          <a:xfrm>
            <a:off x="2109788" y="2146153"/>
            <a:ext cx="503093" cy="293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59267B-1C26-4B05-8EFF-1FCAC64735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933" y="1232434"/>
            <a:ext cx="1847850" cy="2396111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151AB6F7-FFB5-4A5D-A330-BDC3F96DD5AB}"/>
              </a:ext>
            </a:extLst>
          </p:cNvPr>
          <p:cNvSpPr/>
          <p:nvPr/>
        </p:nvSpPr>
        <p:spPr>
          <a:xfrm>
            <a:off x="4181009" y="2146588"/>
            <a:ext cx="503093" cy="293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CBB94E-8E42-48A6-A2A2-67A7EE6176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087" y="1229111"/>
            <a:ext cx="1704975" cy="2415026"/>
          </a:xfrm>
          <a:prstGeom prst="rect">
            <a:avLst/>
          </a:prstGeom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3E3A5298-FAA7-4516-B19B-BC9082E6294A}"/>
              </a:ext>
            </a:extLst>
          </p:cNvPr>
          <p:cNvSpPr/>
          <p:nvPr/>
        </p:nvSpPr>
        <p:spPr>
          <a:xfrm>
            <a:off x="6199411" y="2147550"/>
            <a:ext cx="503093" cy="293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349C2D0-BC76-4BBD-8972-185E2B8AE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343" y="4148955"/>
            <a:ext cx="1743075" cy="23336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4CD4497-9519-49F7-87C0-8A873BFAD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0882" y="4148954"/>
            <a:ext cx="2105025" cy="23336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9E28261-2D0A-49DA-A973-F5CE93E270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0009" y="4148954"/>
            <a:ext cx="1914525" cy="23336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8B056AA-3A30-4513-8760-6AAA36CB4B4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878" y="5708366"/>
            <a:ext cx="721167" cy="673542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CD64E5CA-6931-4F37-BFD3-6960250C6704}"/>
              </a:ext>
            </a:extLst>
          </p:cNvPr>
          <p:cNvSpPr/>
          <p:nvPr/>
        </p:nvSpPr>
        <p:spPr>
          <a:xfrm>
            <a:off x="3377033" y="5005046"/>
            <a:ext cx="503093" cy="293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xmlns="" id="{0AB64098-6661-499C-9D0D-682179BF39E4}"/>
              </a:ext>
            </a:extLst>
          </p:cNvPr>
          <p:cNvSpPr/>
          <p:nvPr/>
        </p:nvSpPr>
        <p:spPr>
          <a:xfrm>
            <a:off x="5663263" y="5005046"/>
            <a:ext cx="503093" cy="293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xmlns="" id="{E35BA022-1C31-4CF3-BA1F-F69192F65272}"/>
              </a:ext>
            </a:extLst>
          </p:cNvPr>
          <p:cNvSpPr/>
          <p:nvPr/>
        </p:nvSpPr>
        <p:spPr>
          <a:xfrm rot="4688701">
            <a:off x="4916709" y="2021691"/>
            <a:ext cx="193538" cy="3718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BCE04F-1C65-4550-8D11-732B52871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91" y="169505"/>
            <a:ext cx="1743075" cy="2333625"/>
          </a:xfrm>
          <a:prstGeom prst="rect">
            <a:avLst/>
          </a:prstGeom>
        </p:spPr>
      </p:pic>
      <p:pic>
        <p:nvPicPr>
          <p:cNvPr id="62466" name="Picture 2" descr="https://pp.userapi.com/c850632/v850632380/730e7/NJOe6ISx9X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88"/>
          <a:stretch>
            <a:fillRect/>
          </a:stretch>
        </p:blipFill>
        <p:spPr bwMode="auto">
          <a:xfrm>
            <a:off x="330592" y="3889611"/>
            <a:ext cx="3844878" cy="2828887"/>
          </a:xfrm>
          <a:prstGeom prst="rect">
            <a:avLst/>
          </a:prstGeom>
          <a:noFill/>
        </p:spPr>
      </p:pic>
      <p:pic>
        <p:nvPicPr>
          <p:cNvPr id="6146" name="Picture 2" descr="F:\АРДУИНО\РОБОТЫ(для росробота)\авторобот\авторобот_простой алгоритм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1876" y="187507"/>
            <a:ext cx="4263812" cy="6530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32734" y="2503130"/>
            <a:ext cx="2506002" cy="1517979"/>
          </a:xfrm>
        </p:spPr>
        <p:txBody>
          <a:bodyPr/>
          <a:lstStyle/>
          <a:p>
            <a:r>
              <a:rPr lang="ru-RU" sz="2000" b="1" dirty="0" smtClean="0"/>
              <a:t>Конференции</a:t>
            </a:r>
          </a:p>
          <a:p>
            <a:r>
              <a:rPr lang="ru-RU" sz="2000" b="1" dirty="0" smtClean="0"/>
              <a:t>Конкурсы</a:t>
            </a:r>
          </a:p>
          <a:p>
            <a:r>
              <a:rPr lang="ru-RU" sz="2000" b="1" dirty="0" smtClean="0"/>
              <a:t>Групповая </a:t>
            </a:r>
          </a:p>
          <a:p>
            <a:r>
              <a:rPr lang="ru-RU" sz="2000" b="1" dirty="0" smtClean="0"/>
              <a:t>работа</a:t>
            </a:r>
            <a:endParaRPr lang="ru-RU" sz="20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3666" y="199792"/>
            <a:ext cx="3112483" cy="744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14391B6-7A6E-4755-8EFB-0C6D5BA53F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19" y="138992"/>
            <a:ext cx="1924050" cy="23774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59267B-1C26-4B05-8EFF-1FCAC64735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831" y="104787"/>
            <a:ext cx="1847850" cy="2396111"/>
          </a:xfrm>
          <a:prstGeom prst="rect">
            <a:avLst/>
          </a:prstGeom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629" y="2574388"/>
            <a:ext cx="5462988" cy="428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7631" y="4146289"/>
            <a:ext cx="2572285" cy="88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ÐÐ°ÑÑÐ¸Ð½ÐºÐ¸ Ð¿Ð¾ Ð·Ð°Ð¿ÑÐ¾ÑÑ ÐºÐ¾Ð¼Ð¿Ð°Ñ 3Ð´ Ð·Ð½Ð°ÑÐ¾Ð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6355" y="4920408"/>
            <a:ext cx="1905000" cy="190500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5584" y="104787"/>
            <a:ext cx="3788187" cy="246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p.userapi.com/c852228/v852228810/77cf8/lcdtE4F7uS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03" y="2515253"/>
            <a:ext cx="7391854" cy="4157918"/>
          </a:xfrm>
          <a:prstGeom prst="rect">
            <a:avLst/>
          </a:prstGeom>
          <a:noFill/>
        </p:spPr>
      </p:pic>
      <p:pic>
        <p:nvPicPr>
          <p:cNvPr id="65538" name="Picture 2" descr="https://pp.userapi.com/c633217/v633217001/22e66/X6hfB50qIe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968" y="392696"/>
            <a:ext cx="5380717" cy="3585744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CBB94E-8E42-48A6-A2A2-67A7EE6176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87" y="0"/>
            <a:ext cx="1704975" cy="2415026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ÐºÐ¾Ð¼Ð¿Ð°Ñ 3Ð´  Ð°ÑÐºÐ¾Ð½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KEF RosRobot v5a 2015</Template>
  <TotalTime>7449</TotalTime>
  <Words>816</Words>
  <Application>Microsoft Office PowerPoint</Application>
  <PresentationFormat>Экран (4:3)</PresentationFormat>
  <Paragraphs>90</Paragraphs>
  <Slides>24</Slides>
  <Notes>1</Notes>
  <HiddenSlides>12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Образовательная программа «РосРобот»</vt:lpstr>
      <vt:lpstr>Образовательная программа «РосРобот»</vt:lpstr>
      <vt:lpstr>Образовательная программа «РосРобот»</vt:lpstr>
      <vt:lpstr>Образовательная программа «РосРобот»</vt:lpstr>
      <vt:lpstr>Образовательная программа «РосРобот»</vt:lpstr>
      <vt:lpstr>Образовательная программа «РосРобот»</vt:lpstr>
      <vt:lpstr>Образовательная программа «РосРобот»</vt:lpstr>
      <vt:lpstr>Первый проект: Авторобот</vt:lpstr>
      <vt:lpstr>Дополнения к конструктору</vt:lpstr>
      <vt:lpstr>Методические материалы</vt:lpstr>
      <vt:lpstr>Пример от чертежа до изделия</vt:lpstr>
      <vt:lpstr>Соревновательная роботехника</vt:lpstr>
      <vt:lpstr>СПАСИБО ЗА ВНИМАНИЕ!</vt:lpstr>
    </vt:vector>
  </TitlesOfParts>
  <Company>Global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развивающий робототехнический конструктор РосРобот  Торговые Мастерские Игрушек РосРобот</dc:title>
  <dc:creator>Gift-forte</dc:creator>
  <cp:lastModifiedBy>Татьяна Копылова</cp:lastModifiedBy>
  <cp:revision>142</cp:revision>
  <dcterms:created xsi:type="dcterms:W3CDTF">2015-02-19T09:38:19Z</dcterms:created>
  <dcterms:modified xsi:type="dcterms:W3CDTF">2019-03-26T09:24:25Z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Global</vt:lpwstr>
  </property>
  <property fmtid="{D5CDD505-2E9C-101B-9397-08002B2CF9AE}" pid="4" name="ContentTypeId">
    <vt:lpwstr>0x010100641C39DC2C7BB940B2A95BE229F2404A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3</vt:i4>
  </property>
  <property fmtid="{D5CDD505-2E9C-101B-9397-08002B2CF9AE}" pid="10" name="PresentationFormat">
    <vt:lpwstr>Экран (4:3)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21</vt:i4>
  </property>
</Properties>
</file>