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300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  <p:sldId id="266" r:id="rId13"/>
    <p:sldId id="267" r:id="rId14"/>
    <p:sldId id="279" r:id="rId15"/>
    <p:sldId id="297" r:id="rId16"/>
    <p:sldId id="280" r:id="rId17"/>
    <p:sldId id="281" r:id="rId18"/>
    <p:sldId id="289" r:id="rId19"/>
    <p:sldId id="287" r:id="rId20"/>
    <p:sldId id="288" r:id="rId21"/>
    <p:sldId id="282" r:id="rId22"/>
    <p:sldId id="283" r:id="rId23"/>
    <p:sldId id="284" r:id="rId24"/>
    <p:sldId id="285" r:id="rId25"/>
    <p:sldId id="286" r:id="rId26"/>
    <p:sldId id="293" r:id="rId27"/>
    <p:sldId id="290" r:id="rId28"/>
    <p:sldId id="291" r:id="rId29"/>
    <p:sldId id="276" r:id="rId30"/>
    <p:sldId id="294" r:id="rId31"/>
    <p:sldId id="295" r:id="rId32"/>
    <p:sldId id="296" r:id="rId33"/>
    <p:sldId id="301" r:id="rId34"/>
    <p:sldId id="302" r:id="rId35"/>
    <p:sldId id="29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4C22"/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34E4-BD89-432B-9978-BD4F29256A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6272960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07F6-7ACF-4098-B3E5-5FA1144898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5393439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C9E8-49D9-46B0-A8B1-77E00CE5AF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6009890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E6D2-B1C1-4F56-83E8-581DDE06CF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209201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C5EA-D302-411D-A635-DE5180E53B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0661309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56BD2-6B7E-41BA-BDA5-47F921D1652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4588084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BDC7-72B0-4050-9AA8-B6C89D590F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037616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AC05-5C00-489B-87B0-81DFB12E41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5973128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87DF7-F83F-4755-8D81-4C3951D7BA6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9762171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2E82-D75A-451B-8FF5-A398AB69F7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0236291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84735-C8A6-4000-954F-3A3964E1659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4950853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37EE-D625-4BE5-8F29-670C1F72A8E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7481522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DDCC-647D-475E-A38D-DF561AF38B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6832211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E2E1AE6-5D15-4A8C-8694-91723916C39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43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sz="2000" smtClean="0">
                <a:latin typeface="Times New Roman" pitchFamily="18" charset="0"/>
                <a:cs typeface="Times New Roman" pitchFamily="18" charset="0"/>
              </a:rPr>
              <a:t>КРАСНОЯРСКИЙ КРАЕВОЙ ДВОРЕЦ ПИОНЕРОВ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en-US" sz="2400" b="1" smtClean="0">
                <a:latin typeface="Times New Roman" pitchFamily="18" charset="0"/>
                <a:cs typeface="Times New Roman" pitchFamily="18" charset="0"/>
              </a:rPr>
              <a:t>РЕАЛИЗАЦИЯ ОБРАЗОВАТЕЛЬНЫХ ПРОГРАММ </a:t>
            </a:r>
            <a:endParaRPr lang="en-US" alt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en-US" sz="2400" b="1" smtClean="0">
                <a:latin typeface="Times New Roman" pitchFamily="18" charset="0"/>
                <a:cs typeface="Times New Roman" pitchFamily="18" charset="0"/>
              </a:rPr>
              <a:t>С ИСПОЛЬЗОВАНИЕМ</a:t>
            </a:r>
          </a:p>
          <a:p>
            <a:pPr algn="ctr">
              <a:buFontTx/>
              <a:buNone/>
            </a:pPr>
            <a:r>
              <a:rPr lang="ru-RU" altLang="en-US" sz="2400" b="1" smtClean="0">
                <a:latin typeface="Times New Roman" pitchFamily="18" charset="0"/>
                <a:cs typeface="Times New Roman" pitchFamily="18" charset="0"/>
              </a:rPr>
              <a:t>УЧЕБНО-МЕТОДИЧЕСКОГО КОМПЛЕКСА</a:t>
            </a:r>
          </a:p>
          <a:p>
            <a:pPr algn="ctr">
              <a:buFontTx/>
              <a:buNone/>
            </a:pPr>
            <a:r>
              <a:rPr lang="ru-RU" altLang="en-US" sz="2400" b="1" smtClean="0">
                <a:latin typeface="Times New Roman" pitchFamily="18" charset="0"/>
                <a:cs typeface="Times New Roman" pitchFamily="18" charset="0"/>
              </a:rPr>
              <a:t>«ШКОЛА ПРОГРАММИСТА»</a:t>
            </a:r>
            <a:endParaRPr lang="en-US" alt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(HTTPS://ACMP.RU)</a:t>
            </a:r>
          </a:p>
          <a:p>
            <a:pPr algn="ctr">
              <a:buFontTx/>
              <a:buNone/>
            </a:pPr>
            <a:endParaRPr lang="ru-RU" alt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altLang="en-US" sz="160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altLang="en-US" sz="1600" smtClean="0">
                <a:latin typeface="Times New Roman" pitchFamily="18" charset="0"/>
                <a:cs typeface="Times New Roman" pitchFamily="18" charset="0"/>
              </a:rPr>
              <a:t>Красноярского краевого Дворца пионеров</a:t>
            </a: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altLang="en-US" sz="100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altLang="en-US" sz="1600" smtClean="0">
                <a:latin typeface="Times New Roman" pitchFamily="18" charset="0"/>
                <a:cs typeface="Times New Roman" pitchFamily="18" charset="0"/>
              </a:rPr>
              <a:t>Беляев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smtClean="0">
                <a:latin typeface="Times New Roman" pitchFamily="18" charset="0"/>
                <a:cs typeface="Times New Roman" pitchFamily="18" charset="0"/>
              </a:rPr>
              <a:t>Сергей Николаевич</a:t>
            </a: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altLang="en-US" sz="16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e-mail: bsn@mail.ru, site: http://bsn.acmp.ru</a:t>
            </a:r>
            <a:r>
              <a:rPr lang="ru-RU" altLang="en-US" sz="16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Tx/>
              <a:buNone/>
            </a:pPr>
            <a:endParaRPr lang="en-US" altLang="en-US" sz="1800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en-US" sz="1800" i="1" smtClean="0">
                <a:latin typeface="Times New Roman" pitchFamily="18" charset="0"/>
                <a:cs typeface="Times New Roman" pitchFamily="18" charset="0"/>
              </a:rPr>
              <a:t>Красноярск, 201</a:t>
            </a:r>
            <a:r>
              <a:rPr lang="en-US" altLang="en-US" sz="1800" i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altLang="en-US" sz="18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476250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Просмотр решения</a:t>
            </a:r>
            <a:endParaRPr lang="ru-RU" altLang="en-US" sz="3000" smtClean="0"/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1090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8892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Общий рейтинг участников</a:t>
            </a:r>
            <a:endParaRPr lang="ru-RU" altLang="en-US" sz="300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Лучшие решения задачи</a:t>
            </a:r>
            <a:endParaRPr lang="ru-RU" altLang="en-US" sz="30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46088" y="4445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Статистика участника</a:t>
            </a:r>
            <a:endParaRPr lang="ru-RU" altLang="en-US" sz="300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313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Раздел дистанционного обучения</a:t>
            </a:r>
            <a:endParaRPr lang="ru-RU" altLang="en-US" sz="30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71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002060"/>
                </a:solidFill>
                <a:latin typeface="Impact" pitchFamily="34" charset="0"/>
              </a:rPr>
              <a:t>https://informatics.msk.ru</a:t>
            </a:r>
            <a:endParaRPr lang="ru-RU" altLang="en-US" sz="30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0"/>
            <a:ext cx="4318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47675"/>
            <a:ext cx="4600575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Методическое обеспечение</a:t>
            </a:r>
            <a:endParaRPr lang="ru-RU" altLang="en-US" sz="30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0"/>
            <a:ext cx="91090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Параметры группы обучающихся</a:t>
            </a:r>
            <a:endParaRPr lang="ru-RU" altLang="en-US" sz="300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04813"/>
            <a:ext cx="9145588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Теоретический материал</a:t>
            </a:r>
            <a:endParaRPr lang="ru-RU" altLang="en-US" sz="300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04813"/>
            <a:ext cx="91376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Оценочный лист раздела</a:t>
            </a:r>
            <a:endParaRPr lang="ru-RU" altLang="en-US" sz="30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77825"/>
            <a:ext cx="91011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450"/>
            <a:ext cx="9144000" cy="35718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Описание деятельности</a:t>
            </a:r>
            <a:endParaRPr lang="ru-RU" altLang="en-US" sz="3000" smtClean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0" y="752475"/>
            <a:ext cx="9144000" cy="670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ACMP.RU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поддержка и развитие проекта)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Обучение школьников олимпиадному программированию в 4-х образовательных учреждениях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(Дворец пионеров + 3 школы)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Член региональной предметно-методической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комиссии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Всероссийской олимпиады школьников по информатике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Разработка задач для школьного и муниципального этапов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 информатике (методические материалы + проведение олимпиад на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acmp.ru)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Очный разбор задач для участников региональных олимпиад (полуфинал ВКОШП + Личное первенство СФУ)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Раздел посылки решения задачи</a:t>
            </a:r>
            <a:endParaRPr lang="ru-RU" altLang="en-US" sz="30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099550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640762" cy="28892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Проведение олимпиад</a:t>
            </a:r>
            <a:endParaRPr lang="ru-RU" altLang="en-US" sz="30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04813"/>
            <a:ext cx="91186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640762" cy="28892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Раздел настройки параметров олимпиады</a:t>
            </a:r>
            <a:endParaRPr lang="ru-RU" altLang="en-US" sz="300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Раздел сдачи решений</a:t>
            </a:r>
            <a:endParaRPr lang="ru-RU" altLang="en-US" sz="30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Рейтинг личной олимпиады</a:t>
            </a:r>
            <a:endParaRPr lang="ru-RU" altLang="en-US" sz="30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Рейтинг командной олимпиады</a:t>
            </a:r>
            <a:endParaRPr lang="ru-RU" altLang="en-US" sz="30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274638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solidFill>
                  <a:srgbClr val="002060"/>
                </a:solidFill>
                <a:latin typeface="Impact" pitchFamily="34" charset="0"/>
              </a:rPr>
              <a:t>Раздел «Чемпионаты» сайта Гимназии №6 г. Красноярска</a:t>
            </a:r>
            <a:endParaRPr lang="ru-RU" altLang="en-US" sz="280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1090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Компиляторы</a:t>
            </a:r>
            <a:endParaRPr lang="ru-RU" altLang="en-US" sz="30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Тестирующие системы</a:t>
            </a:r>
            <a:endParaRPr lang="ru-RU" altLang="en-US" sz="30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36063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Статистика на</a:t>
            </a:r>
            <a:r>
              <a:rPr lang="en-US" altLang="en-US" sz="300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март  2019 г.</a:t>
            </a:r>
            <a:endParaRPr lang="ru-RU" altLang="en-US" sz="3000" smtClean="0"/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0" y="47625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en-US" sz="2000"/>
              <a:t>сайт содержит 16</a:t>
            </a:r>
            <a:r>
              <a:rPr lang="en-US" altLang="en-US" sz="2000"/>
              <a:t>60</a:t>
            </a:r>
            <a:r>
              <a:rPr lang="ru-RU" altLang="en-US" sz="2000"/>
              <a:t> задач, </a:t>
            </a:r>
            <a:r>
              <a:rPr lang="en-US" altLang="en-US" sz="2000"/>
              <a:t>1</a:t>
            </a:r>
            <a:r>
              <a:rPr lang="ru-RU" altLang="en-US" sz="2000"/>
              <a:t>88 из них с разбором</a:t>
            </a:r>
            <a:r>
              <a:rPr lang="en-US" altLang="en-US" sz="2000"/>
              <a:t> </a:t>
            </a:r>
            <a:r>
              <a:rPr lang="ru-RU" altLang="en-US" sz="2000"/>
              <a:t>решения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000"/>
              <a:t> </a:t>
            </a:r>
            <a:r>
              <a:rPr lang="ru-RU" altLang="en-US" sz="2000"/>
              <a:t>в системе зарегистрировано около 200 000 участников, около 75 000 из них решили не менее 5 задач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000"/>
              <a:t> </a:t>
            </a:r>
            <a:r>
              <a:rPr lang="ru-RU" altLang="en-US" sz="2000"/>
              <a:t>проведено более 1000 олимпиад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000"/>
              <a:t> </a:t>
            </a:r>
            <a:r>
              <a:rPr lang="ru-RU" altLang="en-US" sz="2000"/>
              <a:t>всего отправлено и проверено системой более </a:t>
            </a:r>
            <a:r>
              <a:rPr lang="en-US" altLang="en-US" sz="2000"/>
              <a:t>10</a:t>
            </a:r>
            <a:r>
              <a:rPr lang="ru-RU" altLang="en-US" sz="2000"/>
              <a:t> млн. решений, около </a:t>
            </a:r>
            <a:br>
              <a:rPr lang="ru-RU" altLang="en-US" sz="2000"/>
            </a:br>
            <a:r>
              <a:rPr lang="ru-RU" altLang="en-US" sz="2000"/>
              <a:t>3 млн. из них успешных (за 12 лет существования ресурса)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000"/>
              <a:t> </a:t>
            </a:r>
            <a:r>
              <a:rPr lang="ru-RU" altLang="en-US" sz="2000"/>
              <a:t>пользователи оставили более 70 000 сообщений в форумах и гостевой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000"/>
              <a:t> </a:t>
            </a:r>
            <a:r>
              <a:rPr lang="ru-RU" altLang="en-US" sz="2000"/>
              <a:t>ежедневно сайт посещает около </a:t>
            </a:r>
            <a:r>
              <a:rPr lang="en-US" altLang="en-US" sz="2000"/>
              <a:t>2</a:t>
            </a:r>
            <a:r>
              <a:rPr lang="ru-RU" altLang="en-US" sz="2000"/>
              <a:t> 000 человек, которые отправляют системе на проверку около </a:t>
            </a:r>
            <a:r>
              <a:rPr lang="en-US" altLang="en-US" sz="2000"/>
              <a:t>5</a:t>
            </a:r>
            <a:r>
              <a:rPr lang="ru-RU" altLang="en-US" sz="2000"/>
              <a:t> 000 решений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en-US" sz="200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/>
              <a:t>в текущем учебном году более 300 учителей используют ресурс для обучения детей и имеют в общей сложности более 700 групп обучающихся</a:t>
            </a:r>
            <a:endParaRPr lang="en-US" altLang="en-US" sz="2000"/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/>
              <a:t>ресурс имеет две функционирующих резервных копии: </a:t>
            </a:r>
            <a:r>
              <a:rPr lang="en-US" altLang="en-US" sz="2000"/>
              <a:t>http://w.acmp.ru </a:t>
            </a:r>
            <a:r>
              <a:rPr lang="ru-RU" altLang="en-US" sz="2000"/>
              <a:t>и </a:t>
            </a:r>
            <a:r>
              <a:rPr lang="en-US" altLang="en-US" sz="2000"/>
              <a:t>http://d.acmp.ru, </a:t>
            </a:r>
            <a:r>
              <a:rPr lang="ru-RU" altLang="en-US" sz="2000"/>
              <a:t>БД которых обновляется ежедневно с оригинального сайта</a:t>
            </a:r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450"/>
            <a:ext cx="9144000" cy="357188"/>
          </a:xfrm>
        </p:spPr>
        <p:txBody>
          <a:bodyPr/>
          <a:lstStyle/>
          <a:p>
            <a:pPr eaLnBrk="1" hangingPunct="1"/>
            <a:r>
              <a:rPr lang="ru-RU" altLang="en-US" sz="1800" smtClean="0">
                <a:solidFill>
                  <a:srgbClr val="002060"/>
                </a:solidFill>
                <a:latin typeface="Impact" pitchFamily="34" charset="0"/>
              </a:rPr>
              <a:t>Образовательный портал олимпиадного программирования для школьников</a:t>
            </a:r>
            <a:endParaRPr lang="ru-RU" altLang="en-US" sz="1800" smtClean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07097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Информационный ресурс </a:t>
            </a:r>
            <a:r>
              <a:rPr lang="en-US" altLang="en-US" sz="3000" smtClean="0">
                <a:solidFill>
                  <a:srgbClr val="002060"/>
                </a:solidFill>
                <a:latin typeface="Impact" pitchFamily="34" charset="0"/>
              </a:rPr>
              <a:t>http://c.acmp.ru</a:t>
            </a:r>
            <a:endParaRPr lang="ru-RU" altLang="en-US" sz="300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0"/>
            <a:ext cx="91090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Методические материалы</a:t>
            </a:r>
            <a:endParaRPr lang="ru-RU" altLang="en-US" sz="300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8463"/>
            <a:ext cx="9096375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План занятий</a:t>
            </a:r>
            <a:endParaRPr lang="ru-RU" altLang="en-US" sz="300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066213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274638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002060"/>
                </a:solidFill>
                <a:latin typeface="Impact" pitchFamily="34" charset="0"/>
              </a:rPr>
              <a:t>https://vk.com/fellowhip</a:t>
            </a:r>
            <a:endParaRPr lang="ru-RU" altLang="en-US" sz="30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083675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463"/>
            <a:ext cx="909955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Конец презентации</a:t>
            </a:r>
            <a:endParaRPr lang="ru-RU" altLang="en-US" sz="3000" smtClean="0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0" y="981075"/>
            <a:ext cx="9144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en-US" sz="7200"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en-US" altLang="en-US" sz="72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sz="7200"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en-US" altLang="en-US" sz="7200"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en-US" sz="72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Ссылка на скачивание данной презентации:</a:t>
            </a:r>
          </a:p>
          <a:p>
            <a:pPr algn="ctr" eaLnBrk="1" hangingPunct="1"/>
            <a:endParaRPr lang="ru-RU" altLang="en-US" sz="20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http://c.acmp.ru/acmp.ppt</a:t>
            </a:r>
            <a:endParaRPr lang="ru-RU" altLang="en-US" sz="4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0" y="5613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en-US">
                <a:latin typeface="Times New Roman" pitchFamily="18" charset="0"/>
                <a:cs typeface="Times New Roman" pitchFamily="18" charset="0"/>
              </a:rPr>
              <a:t>Беляев Сергей Николаевич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(e-mail: bsn@mail.ru, site: http://bsn.acmp.ru)</a:t>
            </a:r>
          </a:p>
          <a:p>
            <a:pPr algn="ctr"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>
                <a:latin typeface="Times New Roman" pitchFamily="18" charset="0"/>
                <a:cs typeface="Times New Roman" pitchFamily="18" charset="0"/>
              </a:rPr>
              <a:t>Красноярский краевой Дворец пионеров, 201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9</a:t>
            </a:r>
            <a:endParaRPr lang="ru-RU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Возможности проекта</a:t>
            </a:r>
            <a:endParaRPr lang="ru-RU" altLang="en-US" sz="30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991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Архив задач по олимпиадному программированию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Система автоматической проверки решений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Раздел для проведения личных и командных олимпиад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Дистанционные курсы олимпиадного программирования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Рейтинговая система оценки работы участников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Система общения участников с администратором и между собой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Описания решений задач</a:t>
            </a: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endParaRPr lang="en-US" altLang="en-US" sz="20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en-US" sz="2000" b="1" smtClean="0"/>
              <a:t>Архив региональных олимпиад с 2003 года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en-US" sz="2000" b="1" smtClean="0"/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71438"/>
            <a:ext cx="8229600" cy="3333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Архив задач</a:t>
            </a:r>
            <a:endParaRPr lang="ru-RU" altLang="en-US" sz="300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090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488951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Формулировка задачи</a:t>
            </a:r>
            <a:endParaRPr lang="ru-RU" altLang="en-US" sz="300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Состояние системы</a:t>
            </a:r>
            <a:endParaRPr lang="ru-RU" altLang="en-US" sz="300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404813"/>
            <a:ext cx="9145588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Обсуждение задачи</a:t>
            </a:r>
            <a:endParaRPr lang="ru-RU" altLang="en-US" sz="300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solidFill>
                  <a:srgbClr val="002060"/>
                </a:solidFill>
                <a:latin typeface="Impact" pitchFamily="34" charset="0"/>
              </a:rPr>
              <a:t>Разбор задачи</a:t>
            </a:r>
            <a:endParaRPr lang="ru-RU" altLang="en-US" sz="3000" smtClean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1090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277</Words>
  <Application>Microsoft Office PowerPoint</Application>
  <PresentationFormat>Экран (4:3)</PresentationFormat>
  <Paragraphs>99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Impact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Возможности проекта</vt:lpstr>
      <vt:lpstr>Архив задач</vt:lpstr>
      <vt:lpstr>Формулировка задачи</vt:lpstr>
      <vt:lpstr>Состояние системы</vt:lpstr>
      <vt:lpstr>Обсуждение задачи</vt:lpstr>
      <vt:lpstr>Разбор задачи</vt:lpstr>
      <vt:lpstr>Просмотр решения</vt:lpstr>
      <vt:lpstr>Общий рейтинг участников</vt:lpstr>
      <vt:lpstr>Лучшие решения задачи</vt:lpstr>
      <vt:lpstr>Статистика участника</vt:lpstr>
      <vt:lpstr>Раздел дистанционного обучения</vt:lpstr>
      <vt:lpstr>https://informatics.msk.ru</vt:lpstr>
      <vt:lpstr>Методическое обеспечение</vt:lpstr>
      <vt:lpstr>Параметры группы обучающихся</vt:lpstr>
      <vt:lpstr>Теоретический материал</vt:lpstr>
      <vt:lpstr>Оценочный лист раздела</vt:lpstr>
      <vt:lpstr>Раздел посылки решения задачи</vt:lpstr>
      <vt:lpstr>Проведение олимпиад</vt:lpstr>
      <vt:lpstr>Раздел настройки параметров олимпиады</vt:lpstr>
      <vt:lpstr>Раздел сдачи решений</vt:lpstr>
      <vt:lpstr>Рейтинг личной олимпиады</vt:lpstr>
      <vt:lpstr>Рейтинг командной олимпиады</vt:lpstr>
      <vt:lpstr>Раздел «Чемпионаты» сайта Гимназии №6 г. Красноярска</vt:lpstr>
      <vt:lpstr>Компиляторы</vt:lpstr>
      <vt:lpstr>Тестирующие системы</vt:lpstr>
      <vt:lpstr>Статистика на март  2019 г.</vt:lpstr>
      <vt:lpstr>Информационный ресурс http://c.acmp.ru</vt:lpstr>
      <vt:lpstr>Методические материалы</vt:lpstr>
      <vt:lpstr>План занятий</vt:lpstr>
      <vt:lpstr>https://vk.com/fellowhip</vt:lpstr>
      <vt:lpstr>Презентация PowerPoint</vt:lpstr>
      <vt:lpstr>Конец презентации</vt:lpstr>
    </vt:vector>
  </TitlesOfParts>
  <Company>DVPion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BSN</dc:creator>
  <cp:lastModifiedBy>Татьяна Копылова</cp:lastModifiedBy>
  <cp:revision>196</cp:revision>
  <dcterms:created xsi:type="dcterms:W3CDTF">2006-01-23T07:11:46Z</dcterms:created>
  <dcterms:modified xsi:type="dcterms:W3CDTF">2019-03-26T01:35:38Z</dcterms:modified>
</cp:coreProperties>
</file>