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2" r:id="rId27"/>
    <p:sldId id="271" r:id="rId28"/>
    <p:sldId id="273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499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892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714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5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62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573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085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406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18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744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78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885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174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398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747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29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43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045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7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60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19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9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4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6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2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16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1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0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2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91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18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11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4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4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5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8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2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23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7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74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8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9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1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23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90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24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1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80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3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54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11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5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76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9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6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9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35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7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49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53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38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828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47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87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4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16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56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8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86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9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5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50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09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2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03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597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80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8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71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87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33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809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86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22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4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80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432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668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557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50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28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8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6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70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03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86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820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80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05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586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01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7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836712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Эволюция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экзаменационных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моделей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КИМ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ЕГЭ по истории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948" y="4149080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Попова Антонина Александровна, </a:t>
            </a: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руководитель  РМО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учителей истории и обществознания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Ленинского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района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Пример задания С5: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8792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В исторической науке существуют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дискуссионные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проблемы, по которым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высказываются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различные, часто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противоречивые, точки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зрения. Ниже приведена одна из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спорных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точек зрения, существующих в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исторической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науке.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«Россия в XVII в. находилась в состоянии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изоляции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от экономических, военных и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культурных достижений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стран Западной Европы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». Используя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исторические знания, приведите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два аргумента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, которыми можно подтвердить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данную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точку зрения, и два аргумента,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которыми можно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опровергнуть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её. Ответ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запишите в следующем виде.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Аргументы в подтверждение: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1) …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2) …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Аргументы в опровержение: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1) …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Regular"/>
              </a:rPr>
              <a:t>2) …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Изменения 2015-2016 годов: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6457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экзаменационной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модели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2015 г. в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соответствии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Историко-культурным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стандартом была изменена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периодизация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разделов работы (границей эпох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является 1914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г., а не 1917 г., как было ранее), к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имеющимся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заданиям было добавлено ещё одно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задание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проверку знания фактов героизма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советских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людей в годы Великой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Отечественной войны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С целью оптимизации проверки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знаний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истории России XX в. добавлено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задание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умение проводить поиск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исторической информации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источниках разного типа по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периодам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1914–1941 гг. и 1945–1991 гг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Исключены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все задания с выбором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одного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ответа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Изменения 2015-2016 годов: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4390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часть 1 работы были добавлены новые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установление соответствия: на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знание дат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(задание 2); на знание основных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фактов, процессов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явлений (5); на знание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исторических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деятелей (9); на знание основных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фактов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истории культуры (17). Данные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 на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установление соответствия требовали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систематизации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исторического материала.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Причём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перечисленные задания были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составлены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таким образом, что проверяли знание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дат, фактов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персоналий по каждому из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следующих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периодов истории России: 1) VIII–XV вв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.; 2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XVI–XVII вв.; 3) XVIII–XIX вв.; 4) XX –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начало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XXI в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8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Изменения 2015-2016 годов: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864096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работе 2016 г. изменился формат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 на установление хронологической последовательности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Обязательное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включение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элементов содержания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истории зарубежных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стран в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два задания – также новшество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экзаменационной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работы 2016 г.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было сделано в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соответствии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требованием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Историко-культурного стандарта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изучать историю России в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связи с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ведущими процессами мировой истории.</a:t>
            </a:r>
          </a:p>
          <a:p>
            <a:pPr algn="just"/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часть 1 экзаменационной работы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2016 г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были включены два новых задания на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работу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историческими источниками. В одном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 этих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заданий (6) нужно было 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проанализировать сразу два исторических источника и соотнести </a:t>
            </a:r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ними предложенные характеристики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 части 2 работы было исключено задание «исторический портрет» и добавлено новое задание «историческое сочинение</a:t>
            </a: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endParaRPr lang="ru-RU" sz="2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Выводы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43908"/>
            <a:ext cx="86409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Таким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образом, экзаменационная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по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истории, которая используется в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настоящее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время, соответствует ФК ГОС, но в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 же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время соответствует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историко-культурному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стандарту и максимально приближена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 экзаменационной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модели,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соответствующей ФГОС.</a:t>
            </a:r>
          </a:p>
          <a:p>
            <a:pPr algn="just"/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связи с тем, что в ближайшие годы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предстоит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приведение экзаменационной модели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 полному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соответствию ФГОС,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планируются некоторые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изменения, связанные с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включением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ЕГЭ по истории заданий на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проверку тех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предметных результатов обучения,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которые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 в экзаменационной работе не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проверяются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Перспективы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9433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Задание на сравнение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исторических событий (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процессов, явлений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), выявление их общности и различий.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84314" y="1273385"/>
            <a:ext cx="4038600" cy="517995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Было в 2007 году:</a:t>
            </a:r>
          </a:p>
          <a:p>
            <a:pPr marL="0" indent="0" algn="just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Сравните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основные идеологические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установки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, подходы к партийному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строительству и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к методам политической борьбы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большевиков и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меньшевиков в период 1907–1916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гг. Укажите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, что было общим (не менее трёх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общих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характеристик), а что различным (не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менее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двух различий).</a:t>
            </a:r>
          </a:p>
          <a:p>
            <a:pPr marL="0" indent="0" algn="just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BoldItalic"/>
              </a:rPr>
              <a:t>Примечание.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Запишите ответ в форме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таблицы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. Во второй части таблицы 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могут быть </a:t>
            </a:r>
            <a:r>
              <a:rPr lang="ru-RU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приведены 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различия как по сопоставимым (</a:t>
            </a:r>
            <a:r>
              <a:rPr lang="ru-RU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парным) признакам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, так и те черты, которые были </a:t>
            </a:r>
            <a:r>
              <a:rPr lang="ru-RU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присущи 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только одному из сравниваемых </a:t>
            </a:r>
            <a:r>
              <a:rPr lang="ru-RU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объектов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(приведённая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таблица не устанавливает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обязательное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количество и состав общих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признаков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и различий, а только показывает, как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лучше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оформить ответ).</a:t>
            </a:r>
          </a:p>
          <a:p>
            <a:pPr marL="0" indent="0" algn="ctr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Общее</a:t>
            </a:r>
          </a:p>
          <a:p>
            <a:pPr marL="0" indent="0" algn="just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________________________________________ 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-ItalicMT"/>
            </a:endParaRPr>
          </a:p>
          <a:p>
            <a:pPr marL="0" indent="0" algn="just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________________________________________ 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-ItalicMT"/>
            </a:endParaRPr>
          </a:p>
          <a:p>
            <a:pPr marL="0" indent="0" algn="ctr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Различия</a:t>
            </a:r>
          </a:p>
          <a:p>
            <a:pPr marL="0" indent="0" algn="just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___________________ 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. 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___________________ 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-ItalicMT"/>
            </a:endParaRPr>
          </a:p>
          <a:p>
            <a:pPr marL="0" indent="0" algn="just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___________________ 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. 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 __________________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-ItalicMT"/>
            </a:endParaRPr>
          </a:p>
          <a:p>
            <a:pPr marL="0" indent="0" algn="just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___________________ 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. 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ItalicMT"/>
              </a:rPr>
              <a:t>___________________ 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-ItalicM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27984" y="1240666"/>
            <a:ext cx="4464496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социально-экономическое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СССР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руководства страной Л.И.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Брежнева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период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руководства страной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М.С.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Горбачёва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Самостоятельно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сформулируйте линии (критерии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сравнения. Приведите две общие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два различия. Ответ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таблиц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56493"/>
              </p:ext>
            </p:extLst>
          </p:nvPr>
        </p:nvGraphicFramePr>
        <p:xfrm>
          <a:off x="4427984" y="3140968"/>
          <a:ext cx="4464496" cy="162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07"/>
                <a:gridCol w="2604289"/>
              </a:tblGrid>
              <a:tr h="8116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Линии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(критерии)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сравнения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Периоды руководства СССР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Л.И. Брежнева и М.С. Горбачёва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7826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7826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66490"/>
              </p:ext>
            </p:extLst>
          </p:nvPr>
        </p:nvGraphicFramePr>
        <p:xfrm>
          <a:off x="4427983" y="4877416"/>
          <a:ext cx="4464497" cy="164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50"/>
                <a:gridCol w="1446263"/>
                <a:gridCol w="1656184"/>
              </a:tblGrid>
              <a:tr h="11297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Линии (критерии)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Период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руко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водства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СССР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Л.И. Брежнева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Период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руко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водства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СССР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М.С. Горбачёва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120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19120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722" y="38038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Перспективы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0135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модели ЕГЭ по истории также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должно увеличиться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количество заданий на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проверку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сформированности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универсальных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учебных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действий на материале истории.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Одним из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примеров является следующее задание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смысловое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чтение (в данном случае –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работа со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статистической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информацией.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8498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выполнения задания необходимо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понять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смысл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данного отрывка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проанализировать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содержащуюся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нём статистическую информацию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перевести её из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одной знаковой системы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(текст) в другую (таблица).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Несомненно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что подобных заданий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экзаменационной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работе не должно быть много, они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должны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охватывать только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наиболее значимые универсальные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учебные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0466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83778"/>
              </p:ext>
            </p:extLst>
          </p:nvPr>
        </p:nvGraphicFramePr>
        <p:xfrm>
          <a:off x="2123728" y="4725144"/>
          <a:ext cx="44644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50"/>
                <a:gridCol w="1446263"/>
                <a:gridCol w="1656184"/>
              </a:tblGrid>
              <a:tr h="576064">
                <a:tc>
                  <a:txBody>
                    <a:bodyPr/>
                    <a:lstStyle/>
                    <a:p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12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12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32656"/>
            <a:ext cx="8784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Прочтите отрывок из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сочинения историка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выполните задание.</a:t>
            </a:r>
          </a:p>
          <a:p>
            <a:pPr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≪Имущественное неравенство внутри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общины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пореформенное время стало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заметным, 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повседневный обиход вошли такие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понятия, как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≪кулаки-мироеды≫, ≪батраки≫. По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данным земской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статистики конца XIX в., у 20%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зажиточных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крестьян было около 55%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посевной площади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в то время как у 50% бедных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дворов она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составляла около 18%. На один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крестьянский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двор у зажиточных крестьян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приходилось 20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десятин земли, находившейся 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пользовании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у бедных – около 3,5 десятины. У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зажиточных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крестьян было не только больше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посевных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площадей, но и больше лошадей,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домашнего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скота, инвентаря,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сельскохозяйственных машин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Треть зажиточных крестьян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нанимала батраков. 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пореформенное время разрушалась,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несмотря 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сопротивление правительства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дворянства, традиционная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структура общества,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разделённого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______,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которая перестала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соответствовать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новым имущественным,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правовым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социальным отношениям. Но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формально-юридическое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сохранение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________тормозило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образование классов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буржуазного общества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≫.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Рассмотрите таблицу, составленную на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основе данных, приведённых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отрывке (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пропущенные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элементы в таблице обозначены буквами).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Запишите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пропущенный элемент таблицы,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обозначенный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буквой ≪Г≫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722" y="38038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год, проект КИМ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9168"/>
            <a:ext cx="8246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Небольшие изменения в задании 21 (первое задание по тексту):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внутренней политики КПСС и государства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названы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резолюции? Укажите любые три направления.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ответе избегайте цитирования избыточного текста, не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содержащего положений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должны быть приведены по условию задания.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73461"/>
            <a:ext cx="885698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верного ответа и указания по оцениванию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(допускаются иные формулировки ответа, не искажающие его смысла)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Могут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быть указаны следующие направления: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1) введение эффективных методов хозяйствования;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2) повышение реальных доходов трудящихся;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3) увеличение производства потребительских товаров;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4) расширение жилищного строительства;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5) осуществление реформ образования и здравоохранения.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Могут быть указаны другие направления.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Ответ может быть представлен как в форме цитат, так и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форме сжатого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воспроизведения основных идей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соответствующих фрагментов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текста.</a:t>
            </a:r>
          </a:p>
          <a:p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Поскольку в задании требуется найти в тексте данную в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явном виде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конкретную информацию, не засчитывается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 оценивании переписанный целиком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объемный отрывок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текста, включающий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наряду с верным элементом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избыточную информацию.</a:t>
            </a:r>
            <a:endParaRPr lang="ru-RU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263691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БЛАГОДАРЮ ЗА ВНИМАНИЕ!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65201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экзаменационных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моделей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по истории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168" y="2241290"/>
            <a:ext cx="2944152" cy="412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4078907" cy="2884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ЕГЭ по истории 2007 г.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вполне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соответствовала сущности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нормативных документов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на которых она была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основана: целью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экзамена, прежде всего, была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проверка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и ЕГЭ по истории первых лет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эту цель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реализовывал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Данная модель фактически сохранялась до 2011 года.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адания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частей 1 и 2, повторяясь по форме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разных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вариантах, не были скорректированы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уровню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сложности в разных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вариантах. Пример задания А2: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244280" cy="31683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А2.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В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XVI – начале XVIII в. приказами называли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1)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рассылаемые царём указы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2) органы центрального управления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3) решения Земского собора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4) распоряжения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Боярской думы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6016" y="1844825"/>
            <a:ext cx="4320480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А2.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С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именами Феофана Грека, Андрея Рублева,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Дионисия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связано развитие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1) книгопечатания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2) зодчества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3) иконописи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4) летописания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86916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 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знание фактов истории культуры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выполняются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значительно хуже, чем задания 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фактов политической истории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поэтому эти задания не равноценны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Пример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 С5: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Ниже приведены две точки зрения на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государственную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деятельность Екатерины 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II:</a:t>
            </a:r>
          </a:p>
          <a:p>
            <a:pPr algn="just"/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Екатерина II последовательно проводила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жизнь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политику ≪просвещённого абсолютизма≫.</a:t>
            </a:r>
          </a:p>
          <a:p>
            <a:pPr algn="just"/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Екатерина II лишь провозгласила идеи ≪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просвещённого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абсолютизма≫, однако в своей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реальной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политике она нередко отступала от них.</a:t>
            </a:r>
          </a:p>
          <a:p>
            <a:pPr algn="just"/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Укажите, какая из названных точек зрения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вам представляется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более предпочтительной.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Приведите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менее трёх </a:t>
            </a:r>
            <a:r>
              <a:rPr lang="ru-RU" sz="20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фактов, положений, </a:t>
            </a:r>
            <a:r>
              <a:rPr lang="ru-RU" sz="20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которые </a:t>
            </a:r>
            <a:r>
              <a:rPr lang="ru-RU" sz="20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могут служить аргументами,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подтверждающими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избранную вами точку зрения</a:t>
            </a:r>
            <a:r>
              <a:rPr lang="ru-RU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25300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данное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задание проверяло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умение аргументировать (оно и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было заявлено как задание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аргументацию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), а знание фактов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подобрать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их для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аргументации данной точки зрения.</a:t>
            </a:r>
          </a:p>
        </p:txBody>
      </p:sp>
    </p:spTree>
    <p:extLst>
      <p:ext uri="{BB962C8B-B14F-4D97-AF65-F5344CB8AC3E}">
        <p14:creationId xmlns:p14="http://schemas.microsoft.com/office/powerpoint/2010/main" val="1835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Изменения 2012 года: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34888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экзаменационной модели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было сокращено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21 количество «чисто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знаниевых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заданий на выбор одного ответа из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четырёх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предложенных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часть 2 работы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были добавлены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три задания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новых моделей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два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 которых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на знание исторических терминов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одно – на работу с информацией,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представленной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виде таблицы. Последнее из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названных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заданий, хотя и было в основном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нацелено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проверку знаний, но предполагало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наличие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выпускников умения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систематизировать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достаточно большой объём информации.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Главным же нововведением экзаменационной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модели 2012 г. стало задание С6 («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исторический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портрет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774" y="128792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связи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принятием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ФГОС, было решено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постепенно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модернизировать модель ЕГЭ 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истории, сделав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приоритетной проверку умений,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указанных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ФК ГОС.</a:t>
            </a:r>
          </a:p>
        </p:txBody>
      </p:sp>
    </p:spTree>
    <p:extLst>
      <p:ext uri="{BB962C8B-B14F-4D97-AF65-F5344CB8AC3E}">
        <p14:creationId xmlns:p14="http://schemas.microsoft.com/office/powerpoint/2010/main" val="23003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-Bold"/>
              </a:rPr>
              <a:t>Пример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-Bold"/>
              </a:rPr>
              <a:t>задания С6 – исторический портрет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UI-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020" y="1484784"/>
            <a:ext cx="86104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Ниже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названы три исторических деятеля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различных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эпох. Выберите из них ОДНОГО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выполните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задания.</a:t>
            </a: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1) Дмитрий Донской; 2) М.М.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Сперанский; 3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) Н.С. Хрущёв.</a:t>
            </a: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Укажите время жизни исторического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деятеля (с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точностью до десятилетия или части века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). Назовите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основные направления его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деятельности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и дайте их краткую характеристику.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Укажите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-Italic"/>
              </a:rPr>
              <a:t>результаты его деятельности.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Изменения 2013 года: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87924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Изменено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содержательное деление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если в прежние годы большинство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заданий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2 было закреплено за одним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периодов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истории, то в 2013 г. все задания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могли охватывать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курс истории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целях предотвращения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неэффективной проверки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одних и тех же умений на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материале разных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исторических периодов, в 2013 г.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исключены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повторяющиеся в части 2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задания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умение определять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событий, систематизацию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исторической информации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(множественный выбор;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соответствия).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Очень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важным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нововведением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добавление блоков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заданий на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работать с исторической картой </a:t>
            </a:r>
            <a:r>
              <a:rPr lang="ru-RU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ииллюстративным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материалом (изобразитель-</a:t>
            </a:r>
          </a:p>
          <a:p>
            <a:pPr algn="just"/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ной наглядностью).</a:t>
            </a:r>
            <a:endParaRPr lang="ru-RU" sz="2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Изменения 2013 года: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64570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Изменена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структура задания на работу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историческим источником в части 2.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Новая модель задания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давала возможность не только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проверить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умение проводить атрибуцию, но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умения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производить поиск информации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источнике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использовать контекстные знания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его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анализа.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части 3 в 2013 г. была изменена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структура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 С5. Новое задание вместо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приведения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фактов, положений, ≪которые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могут служить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аргументами≫ для одной из двух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дискуссионных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точек зрения на выбор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выпускника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предполагало наличие одной точки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зрения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приведение полноценных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аргументов, как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её поддержку, так и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опровержение.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С6 были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представлены не три, 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четыре исторических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деятеля, один из которых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изучается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курсе всеобщей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35234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1811</Words>
  <Application>Microsoft Office PowerPoint</Application>
  <PresentationFormat>Экран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Татьяна Копылова</cp:lastModifiedBy>
  <cp:revision>44</cp:revision>
  <dcterms:created xsi:type="dcterms:W3CDTF">2014-10-18T09:08:13Z</dcterms:created>
  <dcterms:modified xsi:type="dcterms:W3CDTF">2018-08-31T10:03:38Z</dcterms:modified>
</cp:coreProperties>
</file>