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4" d="100"/>
          <a:sy n="8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Зачем нам рефлексировать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 </a:t>
            </a:r>
            <a:r>
              <a:rPr lang="ru-RU" cap="none" dirty="0" smtClean="0"/>
              <a:t>с «человеческим лицом»</a:t>
            </a:r>
            <a:endParaRPr lang="ru-RU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6876256" y="567370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Е.А. </a:t>
            </a:r>
            <a:r>
              <a:rPr lang="ru-RU" dirty="0" err="1" smtClean="0"/>
              <a:t>Рыжук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МБОУ СШ №24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39" y="5866362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Красноярск 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5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 numCol="3">
            <a:normAutofit fontScale="47500" lnSpcReduction="20000"/>
          </a:bodyPr>
          <a:lstStyle/>
          <a:p>
            <a:pPr marL="114300" indent="0">
              <a:buNone/>
            </a:pPr>
            <a:r>
              <a:rPr lang="ru-RU" sz="2500" b="1" dirty="0"/>
              <a:t>1. Структура урока усвоения новых знаний:</a:t>
            </a:r>
          </a:p>
          <a:p>
            <a:pPr marL="114300" indent="0">
              <a:buNone/>
            </a:pPr>
            <a:r>
              <a:rPr lang="ru-RU" sz="2500" dirty="0"/>
              <a:t> </a:t>
            </a:r>
          </a:p>
          <a:p>
            <a:pPr marL="114300" indent="0">
              <a:buNone/>
            </a:pPr>
            <a:r>
              <a:rPr lang="ru-RU" sz="2500" dirty="0"/>
              <a:t>1) Организационный этап.</a:t>
            </a:r>
          </a:p>
          <a:p>
            <a:pPr marL="114300" indent="0">
              <a:buNone/>
            </a:pPr>
            <a:r>
              <a:rPr lang="ru-RU" sz="2500" dirty="0"/>
              <a:t>2) Постановка цели и задач урока. Мотивация учебной деятельности учащихся.</a:t>
            </a:r>
          </a:p>
          <a:p>
            <a:pPr marL="114300" indent="0">
              <a:buNone/>
            </a:pPr>
            <a:r>
              <a:rPr lang="ru-RU" sz="2500" dirty="0"/>
              <a:t>3) Актуализация знаний.</a:t>
            </a:r>
          </a:p>
          <a:p>
            <a:pPr marL="114300" indent="0">
              <a:buNone/>
            </a:pPr>
            <a:r>
              <a:rPr lang="ru-RU" sz="2500" dirty="0"/>
              <a:t>4) Первичное усвоение новых знаний.</a:t>
            </a:r>
          </a:p>
          <a:p>
            <a:pPr marL="114300" indent="0">
              <a:buNone/>
            </a:pPr>
            <a:r>
              <a:rPr lang="ru-RU" sz="2500" dirty="0"/>
              <a:t>5) Первичная проверка понимания</a:t>
            </a:r>
          </a:p>
          <a:p>
            <a:pPr marL="114300" indent="0">
              <a:buNone/>
            </a:pPr>
            <a:r>
              <a:rPr lang="ru-RU" sz="2500" dirty="0"/>
              <a:t>6) Первичное закрепление.</a:t>
            </a:r>
          </a:p>
          <a:p>
            <a:pPr marL="114300" indent="0">
              <a:buNone/>
            </a:pPr>
            <a:r>
              <a:rPr lang="ru-RU" sz="2500" dirty="0"/>
              <a:t>7) Информация о домашнем задании, инструктаж по его выполнению</a:t>
            </a:r>
          </a:p>
          <a:p>
            <a:pPr marL="114300" indent="0">
              <a:buNone/>
            </a:pPr>
            <a:r>
              <a:rPr lang="ru-RU" sz="2500" b="1" dirty="0" smtClean="0"/>
              <a:t>8) РЕФЛЕКСИЯ (ПОДВЕДЕНИЕ ИТОГОВ ЗАНЯТИЯ)</a:t>
            </a:r>
          </a:p>
          <a:p>
            <a:pPr marL="11430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2500" b="1" dirty="0" smtClean="0"/>
              <a:t>2</a:t>
            </a:r>
            <a:r>
              <a:rPr lang="ru-RU" sz="2500" b="1" dirty="0"/>
              <a:t>. Структура урока актуализации знаний и умений (урок повторения</a:t>
            </a:r>
            <a:r>
              <a:rPr lang="ru-RU" sz="2500" dirty="0"/>
              <a:t>)</a:t>
            </a:r>
          </a:p>
          <a:p>
            <a:pPr marL="114300" indent="0">
              <a:buNone/>
            </a:pPr>
            <a:r>
              <a:rPr lang="ru-RU" sz="2500" dirty="0"/>
              <a:t> </a:t>
            </a:r>
          </a:p>
          <a:p>
            <a:pPr marL="114300" indent="0">
              <a:buNone/>
            </a:pPr>
            <a:r>
              <a:rPr lang="ru-RU" sz="2500" dirty="0"/>
              <a:t>1) Организационный этап.</a:t>
            </a:r>
          </a:p>
          <a:p>
            <a:pPr marL="114300" indent="0">
              <a:buNone/>
            </a:pPr>
            <a:r>
              <a:rPr lang="ru-RU" sz="2500" dirty="0"/>
              <a:t>2) Проверка домашнего задания, воспроизведение и коррекция знаний, навыков и умений учащихся, необходимых для творческого решения поставленных задач.</a:t>
            </a:r>
          </a:p>
          <a:p>
            <a:pPr marL="114300" indent="0">
              <a:buNone/>
            </a:pPr>
            <a:r>
              <a:rPr lang="ru-RU" sz="2500" dirty="0"/>
              <a:t>3) Постановка цели и задач урока. Мотивация учебной деятельности учащихся.</a:t>
            </a:r>
          </a:p>
          <a:p>
            <a:pPr marL="114300" indent="0">
              <a:buNone/>
            </a:pPr>
            <a:r>
              <a:rPr lang="ru-RU" sz="2500" dirty="0"/>
              <a:t>4) Актуализация знаний.</a:t>
            </a:r>
          </a:p>
          <a:p>
            <a:pPr marL="114300" indent="0">
              <a:buNone/>
            </a:pPr>
            <a:r>
              <a:rPr lang="ru-RU" sz="2500" dirty="0" smtClean="0"/>
              <a:t>-  </a:t>
            </a:r>
            <a:r>
              <a:rPr lang="ru-RU" sz="2500" dirty="0"/>
              <a:t>с целью подготовки к контрольному уроку</a:t>
            </a:r>
          </a:p>
          <a:p>
            <a:pPr marL="114300" indent="0">
              <a:buNone/>
            </a:pPr>
            <a:r>
              <a:rPr lang="ru-RU" sz="2500" dirty="0" smtClean="0"/>
              <a:t>-  </a:t>
            </a:r>
            <a:r>
              <a:rPr lang="ru-RU" sz="2500" dirty="0"/>
              <a:t>с целью подготовки к изучению новой темы</a:t>
            </a:r>
          </a:p>
          <a:p>
            <a:pPr marL="114300" indent="0">
              <a:buNone/>
            </a:pPr>
            <a:r>
              <a:rPr lang="ru-RU" sz="2500" dirty="0"/>
              <a:t>5) Применение знаний и умений в новой ситуации</a:t>
            </a:r>
          </a:p>
          <a:p>
            <a:pPr marL="114300" indent="0">
              <a:buNone/>
            </a:pPr>
            <a:r>
              <a:rPr lang="ru-RU" sz="2500" dirty="0"/>
              <a:t>6) Обобщение и систематизация знаний</a:t>
            </a:r>
          </a:p>
          <a:p>
            <a:pPr marL="114300" indent="0">
              <a:buNone/>
            </a:pPr>
            <a:r>
              <a:rPr lang="ru-RU" sz="2500" dirty="0"/>
              <a:t>7) Контроль усвоения, обсуждение допущенных ошибок и их коррекция.</a:t>
            </a:r>
          </a:p>
          <a:p>
            <a:pPr marL="114300" indent="0">
              <a:buNone/>
            </a:pPr>
            <a:r>
              <a:rPr lang="ru-RU" sz="2500" dirty="0"/>
              <a:t>8) Информация о домашнем задании, инструктаж по его выполнению</a:t>
            </a:r>
          </a:p>
          <a:p>
            <a:pPr marL="114300" indent="0">
              <a:buNone/>
            </a:pPr>
            <a:r>
              <a:rPr lang="ru-RU" sz="2500" b="1" dirty="0" smtClean="0"/>
              <a:t>9) РЕФЛЕКСИЯ (ПОДВЕДЕНИЕ ИТОГОВ ЗАНЯТИЯ)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sz="2500" b="1" dirty="0" smtClean="0"/>
              <a:t>3. </a:t>
            </a:r>
            <a:r>
              <a:rPr lang="ru-RU" sz="2500" b="1" dirty="0"/>
              <a:t>Структура урока комплексного применения знаний и умений (урок закрепления)</a:t>
            </a:r>
          </a:p>
          <a:p>
            <a:pPr marL="114300" indent="0">
              <a:buNone/>
            </a:pPr>
            <a:r>
              <a:rPr lang="ru-RU" sz="2500" dirty="0"/>
              <a:t> </a:t>
            </a:r>
          </a:p>
          <a:p>
            <a:pPr marL="114300" indent="0">
              <a:buNone/>
            </a:pPr>
            <a:r>
              <a:rPr lang="ru-RU" sz="2500" dirty="0"/>
              <a:t>1) Организационный этап.</a:t>
            </a:r>
          </a:p>
          <a:p>
            <a:pPr marL="114300" indent="0">
              <a:buNone/>
            </a:pPr>
            <a:r>
              <a:rPr lang="ru-RU" sz="2500" dirty="0"/>
              <a:t>2) Проверка домашнего задания, воспроизведение и коррекция опорных знаний учащихся. Актуализация знаний.</a:t>
            </a:r>
          </a:p>
          <a:p>
            <a:pPr marL="114300" indent="0">
              <a:buNone/>
            </a:pPr>
            <a:r>
              <a:rPr lang="ru-RU" sz="2500" dirty="0"/>
              <a:t>3) Постановка цели и задач урока. Мотивация учебной деятельности учащихся.</a:t>
            </a:r>
          </a:p>
          <a:p>
            <a:pPr marL="114300" indent="0">
              <a:buNone/>
            </a:pPr>
            <a:r>
              <a:rPr lang="ru-RU" sz="2500" dirty="0"/>
              <a:t>4) Первичное закрепление</a:t>
            </a:r>
          </a:p>
          <a:p>
            <a:pPr marL="114300" indent="0">
              <a:buNone/>
            </a:pPr>
            <a:r>
              <a:rPr lang="ru-RU" sz="2500" dirty="0" smtClean="0"/>
              <a:t>-  </a:t>
            </a:r>
            <a:r>
              <a:rPr lang="ru-RU" sz="2500" dirty="0"/>
              <a:t>в знакомой ситуации (типовые)</a:t>
            </a:r>
          </a:p>
          <a:p>
            <a:pPr marL="114300" indent="0">
              <a:buNone/>
            </a:pPr>
            <a:r>
              <a:rPr lang="ru-RU" sz="2500" dirty="0"/>
              <a:t>-</a:t>
            </a:r>
            <a:r>
              <a:rPr lang="ru-RU" sz="2500" dirty="0" smtClean="0"/>
              <a:t> </a:t>
            </a:r>
            <a:r>
              <a:rPr lang="ru-RU" sz="2500" dirty="0"/>
              <a:t>в изменённой ситуации (конструктивные)</a:t>
            </a:r>
          </a:p>
          <a:p>
            <a:pPr marL="114300" indent="0">
              <a:buNone/>
            </a:pPr>
            <a:r>
              <a:rPr lang="ru-RU" sz="2500" dirty="0"/>
              <a:t>5) Творческое применение и добывание знаний в новой ситуации (проблемные задания)</a:t>
            </a:r>
          </a:p>
          <a:p>
            <a:pPr marL="114300" indent="0">
              <a:buNone/>
            </a:pPr>
            <a:r>
              <a:rPr lang="ru-RU" sz="2500" dirty="0"/>
              <a:t>6) Информация о домашнем задании, инструктаж по его выполнению</a:t>
            </a:r>
          </a:p>
          <a:p>
            <a:pPr marL="114300" indent="0">
              <a:buNone/>
            </a:pPr>
            <a:r>
              <a:rPr lang="ru-RU" sz="2500" b="1" dirty="0" smtClean="0"/>
              <a:t>7) РЕФЛЕКСИЯ (ПОДВЕДЕНИЕ ИТОГОВ ЗАНЯТИЯ)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5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77274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РЕФЛЕКСИЯ</a:t>
            </a:r>
            <a:r>
              <a:rPr lang="ru-RU" dirty="0"/>
              <a:t> —</a:t>
            </a:r>
            <a:r>
              <a:rPr lang="ru-RU" dirty="0" smtClean="0"/>
              <a:t> </a:t>
            </a:r>
            <a:r>
              <a:rPr lang="ru-RU" dirty="0"/>
              <a:t>тип философского мышления, направленный на осмысление и обоснование собственных предпосылок, требующий обращения сознания на себя</a:t>
            </a:r>
            <a:r>
              <a:rPr lang="ru-RU" dirty="0" smtClean="0"/>
              <a:t>.</a:t>
            </a:r>
          </a:p>
          <a:p>
            <a:pPr marL="114300" indent="0" algn="r">
              <a:buNone/>
            </a:pPr>
            <a:r>
              <a:rPr lang="ru-RU" dirty="0" smtClean="0"/>
              <a:t>-(Философский словарь)</a:t>
            </a:r>
          </a:p>
          <a:p>
            <a:pPr marL="114300" indent="0" algn="r">
              <a:buNone/>
            </a:pPr>
            <a:endParaRPr lang="ru-RU" dirty="0" smtClean="0"/>
          </a:p>
          <a:p>
            <a:r>
              <a:rPr lang="ru-RU" b="1" dirty="0"/>
              <a:t>РЕФЛЕКСИЯ</a:t>
            </a:r>
            <a:r>
              <a:rPr lang="ru-RU" dirty="0"/>
              <a:t> — </a:t>
            </a:r>
            <a:r>
              <a:rPr lang="ru-RU" dirty="0" smtClean="0"/>
              <a:t>Процесс </a:t>
            </a:r>
            <a:r>
              <a:rPr lang="ru-RU" dirty="0"/>
              <a:t>самопознания субъектом внутренних психических актов и состояний</a:t>
            </a:r>
            <a:r>
              <a:rPr lang="ru-RU" dirty="0" smtClean="0"/>
              <a:t>.</a:t>
            </a:r>
          </a:p>
          <a:p>
            <a:pPr marL="114300" indent="0" algn="r">
              <a:buNone/>
            </a:pPr>
            <a:r>
              <a:rPr lang="ru-RU" dirty="0" smtClean="0"/>
              <a:t>-(Психологический словарь терминов)</a:t>
            </a:r>
          </a:p>
          <a:p>
            <a:pPr marL="114300" indent="0" algn="r">
              <a:buNone/>
            </a:pPr>
            <a:endParaRPr lang="ru-RU" dirty="0" smtClean="0"/>
          </a:p>
          <a:p>
            <a:r>
              <a:rPr lang="ru-RU" b="1" dirty="0"/>
              <a:t>РЕФЛЕКСИЯ</a:t>
            </a:r>
            <a:r>
              <a:rPr lang="ru-RU" dirty="0"/>
              <a:t> — </a:t>
            </a:r>
            <a:r>
              <a:rPr lang="ru-RU" dirty="0" smtClean="0"/>
              <a:t>размышление</a:t>
            </a:r>
            <a:r>
              <a:rPr lang="ru-RU" dirty="0"/>
              <a:t>, самонаблюдение.</a:t>
            </a:r>
          </a:p>
          <a:p>
            <a:pPr marL="114300" indent="0" algn="r">
              <a:buNone/>
            </a:pPr>
            <a:r>
              <a:rPr lang="ru-RU" dirty="0" smtClean="0"/>
              <a:t>-(Педагогический терминологический словарь)</a:t>
            </a:r>
            <a:endParaRPr lang="ru-RU" dirty="0"/>
          </a:p>
          <a:p>
            <a:pPr algn="r"/>
            <a:endParaRPr lang="ru-RU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32849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99992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7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рефлексии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856984" cy="47727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диагностическая</a:t>
            </a:r>
          </a:p>
          <a:p>
            <a:pPr marL="114300" indent="0">
              <a:buNone/>
            </a:pPr>
            <a:r>
              <a:rPr lang="ru-RU" dirty="0" smtClean="0"/>
              <a:t>уровень взаимодействия </a:t>
            </a:r>
            <a:r>
              <a:rPr lang="ru-RU" dirty="0"/>
              <a:t>между участниками педагогического процесса, </a:t>
            </a:r>
            <a:r>
              <a:rPr lang="ru-RU" dirty="0" smtClean="0"/>
              <a:t>его эффективности;</a:t>
            </a:r>
            <a:endParaRPr lang="ru-RU" dirty="0"/>
          </a:p>
          <a:p>
            <a:r>
              <a:rPr lang="ru-RU" b="1" dirty="0" smtClean="0"/>
              <a:t>проектировочная </a:t>
            </a:r>
            <a:endParaRPr lang="ru-RU" b="1" dirty="0"/>
          </a:p>
          <a:p>
            <a:pPr marL="114300" lvl="0" indent="0">
              <a:buNone/>
            </a:pPr>
            <a:r>
              <a:rPr lang="ru-RU" dirty="0" smtClean="0"/>
              <a:t>моделирование</a:t>
            </a:r>
            <a:r>
              <a:rPr lang="ru-RU" dirty="0"/>
              <a:t>, проектирование предстоящей </a:t>
            </a:r>
            <a:r>
              <a:rPr lang="ru-RU" dirty="0" smtClean="0"/>
              <a:t>деятельности, </a:t>
            </a:r>
            <a:r>
              <a:rPr lang="ru-RU" dirty="0" err="1" smtClean="0"/>
              <a:t>целеобразование</a:t>
            </a:r>
            <a:r>
              <a:rPr lang="ru-RU" dirty="0" smtClean="0"/>
              <a:t>; </a:t>
            </a:r>
            <a:endParaRPr lang="ru-RU" dirty="0"/>
          </a:p>
          <a:p>
            <a:pPr lvl="0"/>
            <a:r>
              <a:rPr lang="ru-RU" b="1" dirty="0" smtClean="0"/>
              <a:t>организаторская</a:t>
            </a:r>
            <a:endParaRPr lang="ru-RU" b="1" dirty="0"/>
          </a:p>
          <a:p>
            <a:pPr marL="114300" lv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способов и средств организации продуктивной деятельности и взаимодействия;</a:t>
            </a:r>
          </a:p>
          <a:p>
            <a:pPr lvl="0"/>
            <a:r>
              <a:rPr lang="ru-RU" b="1" dirty="0" smtClean="0"/>
              <a:t>коммуникативная</a:t>
            </a:r>
          </a:p>
          <a:p>
            <a:pPr marL="114300" lvl="0" indent="0">
              <a:buNone/>
            </a:pPr>
            <a:r>
              <a:rPr lang="ru-RU" dirty="0" smtClean="0"/>
              <a:t>условие </a:t>
            </a:r>
            <a:r>
              <a:rPr lang="ru-RU" dirty="0"/>
              <a:t>продуктивного общения педагога и воспитанника; </a:t>
            </a:r>
          </a:p>
          <a:p>
            <a:pPr lvl="0"/>
            <a:r>
              <a:rPr lang="ru-RU" b="1" dirty="0" err="1" smtClean="0"/>
              <a:t>смыслотворческая</a:t>
            </a:r>
            <a:r>
              <a:rPr lang="ru-RU" b="1" dirty="0" smtClean="0"/>
              <a:t> </a:t>
            </a:r>
            <a:endParaRPr lang="ru-RU" b="1" dirty="0"/>
          </a:p>
          <a:p>
            <a:pPr marL="114300" lv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в сознании </a:t>
            </a:r>
            <a:r>
              <a:rPr lang="ru-RU" dirty="0" smtClean="0"/>
              <a:t>учащегося смысла </a:t>
            </a:r>
            <a:r>
              <a:rPr lang="ru-RU" dirty="0"/>
              <a:t>их собственной деятельности</a:t>
            </a:r>
            <a:r>
              <a:rPr lang="ru-RU" dirty="0" smtClean="0"/>
              <a:t>,; </a:t>
            </a:r>
            <a:endParaRPr lang="ru-RU" dirty="0"/>
          </a:p>
          <a:p>
            <a:pPr lvl="0"/>
            <a:r>
              <a:rPr lang="ru-RU" b="1" dirty="0" smtClean="0"/>
              <a:t>мотивационная </a:t>
            </a:r>
          </a:p>
          <a:p>
            <a:pPr marL="114300" lvl="0" indent="0">
              <a:buNone/>
            </a:pPr>
            <a:r>
              <a:rPr lang="ru-RU" dirty="0" smtClean="0"/>
              <a:t>определение </a:t>
            </a:r>
            <a:r>
              <a:rPr lang="ru-RU" dirty="0"/>
              <a:t>направленности и целевых установок деятельности; </a:t>
            </a:r>
          </a:p>
          <a:p>
            <a:pPr lvl="0"/>
            <a:r>
              <a:rPr lang="ru-RU" b="1" dirty="0" smtClean="0"/>
              <a:t>коррекционная </a:t>
            </a:r>
          </a:p>
          <a:p>
            <a:pPr marL="114300" lvl="0" indent="0">
              <a:buNone/>
            </a:pPr>
            <a:r>
              <a:rPr lang="ru-RU" dirty="0" smtClean="0"/>
              <a:t> </a:t>
            </a:r>
            <a:r>
              <a:rPr lang="ru-RU" dirty="0"/>
              <a:t>побуждение </a:t>
            </a:r>
            <a:r>
              <a:rPr lang="ru-RU" dirty="0" smtClean="0"/>
              <a:t>обучающихся к </a:t>
            </a:r>
            <a:r>
              <a:rPr lang="ru-RU" dirty="0"/>
              <a:t>корректировке своей </a:t>
            </a:r>
            <a:r>
              <a:rPr lang="ru-RU" dirty="0" smtClean="0"/>
              <a:t>деятельности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06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Классификации рефлексии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7" y="1628800"/>
            <a:ext cx="9145016" cy="5112568"/>
          </a:xfrm>
        </p:spPr>
        <p:txBody>
          <a:bodyPr numCol="2">
            <a:normAutofit fontScale="92500" lnSpcReduction="20000"/>
          </a:bodyPr>
          <a:lstStyle/>
          <a:p>
            <a:pPr marL="114300" lv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содержанию:</a:t>
            </a:r>
          </a:p>
          <a:p>
            <a:pPr lvl="0"/>
            <a:r>
              <a:rPr lang="ru-RU" dirty="0"/>
              <a:t>Устная</a:t>
            </a:r>
          </a:p>
          <a:p>
            <a:pPr lvl="0"/>
            <a:r>
              <a:rPr lang="ru-RU" dirty="0"/>
              <a:t>Письменная</a:t>
            </a:r>
          </a:p>
          <a:p>
            <a:pPr marL="114300" indent="0">
              <a:buNone/>
            </a:pPr>
            <a:endParaRPr lang="ru-RU" dirty="0"/>
          </a:p>
          <a:p>
            <a:pPr marL="114300" lvl="0" indent="0">
              <a:buNone/>
            </a:pPr>
            <a:r>
              <a:rPr lang="ru-RU" b="1" dirty="0"/>
              <a:t>По цели:</a:t>
            </a:r>
          </a:p>
          <a:p>
            <a:pPr lvl="0"/>
            <a:r>
              <a:rPr lang="ru-RU" dirty="0"/>
              <a:t>Рефлексия эмоционального состояния и настроения</a:t>
            </a:r>
          </a:p>
          <a:p>
            <a:pPr lvl="0"/>
            <a:r>
              <a:rPr lang="ru-RU" dirty="0"/>
              <a:t>Рефлексия содержания учебного материала</a:t>
            </a:r>
          </a:p>
          <a:p>
            <a:pPr lvl="0"/>
            <a:r>
              <a:rPr lang="ru-RU" dirty="0"/>
              <a:t>Рефлексия деятельности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pPr marL="114300" lvl="0" indent="0">
              <a:buNone/>
            </a:pPr>
            <a:r>
              <a:rPr lang="ru-RU" b="1" dirty="0"/>
              <a:t>По функции:</a:t>
            </a:r>
          </a:p>
          <a:p>
            <a:pPr lvl="0"/>
            <a:r>
              <a:rPr lang="ru-RU" dirty="0"/>
              <a:t>Личностная рефлексия </a:t>
            </a:r>
            <a:endParaRPr lang="ru-RU" dirty="0" smtClean="0"/>
          </a:p>
          <a:p>
            <a:pPr lvl="0"/>
            <a:r>
              <a:rPr lang="ru-RU" dirty="0" smtClean="0"/>
              <a:t>Интеллектуальная рефлексия</a:t>
            </a:r>
          </a:p>
          <a:p>
            <a:pPr marL="11430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способам проведения:</a:t>
            </a:r>
          </a:p>
          <a:p>
            <a:r>
              <a:rPr lang="ru-RU" dirty="0"/>
              <a:t>Анкета</a:t>
            </a:r>
          </a:p>
          <a:p>
            <a:r>
              <a:rPr lang="ru-RU" dirty="0"/>
              <a:t>Вопрос</a:t>
            </a:r>
          </a:p>
          <a:p>
            <a:r>
              <a:rPr lang="ru-RU" dirty="0"/>
              <a:t>Символ</a:t>
            </a:r>
          </a:p>
          <a:p>
            <a:r>
              <a:rPr lang="ru-RU" dirty="0"/>
              <a:t>Таблица</a:t>
            </a:r>
          </a:p>
          <a:p>
            <a:r>
              <a:rPr lang="ru-RU" dirty="0"/>
              <a:t>Ситуация </a:t>
            </a:r>
          </a:p>
          <a:p>
            <a:r>
              <a:rPr lang="ru-RU" dirty="0"/>
              <a:t>Рисунок</a:t>
            </a:r>
          </a:p>
          <a:p>
            <a:r>
              <a:rPr lang="ru-RU" dirty="0"/>
              <a:t> </a:t>
            </a:r>
          </a:p>
          <a:p>
            <a:pPr marL="114300" lvl="0" indent="0">
              <a:buNone/>
            </a:pPr>
            <a:r>
              <a:rPr lang="ru-RU" b="1" dirty="0"/>
              <a:t>По форме деятельности:</a:t>
            </a:r>
          </a:p>
          <a:p>
            <a:r>
              <a:rPr lang="ru-RU" dirty="0"/>
              <a:t>Фронтальная (выборочная)</a:t>
            </a:r>
          </a:p>
          <a:p>
            <a:r>
              <a:rPr lang="ru-RU" dirty="0"/>
              <a:t>Индивидуальная </a:t>
            </a:r>
          </a:p>
          <a:p>
            <a:r>
              <a:rPr lang="ru-RU" dirty="0"/>
              <a:t>Групповая </a:t>
            </a:r>
          </a:p>
          <a:p>
            <a:r>
              <a:rPr lang="ru-RU" dirty="0"/>
              <a:t>Коллективная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29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и </a:t>
            </a:r>
            <a:r>
              <a:rPr lang="ru-RU" dirty="0" err="1" smtClean="0"/>
              <a:t>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784976" cy="46287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Рефлексия </a:t>
            </a:r>
            <a:r>
              <a:rPr lang="ru-RU" dirty="0"/>
              <a:t>эмоционального состояния и </a:t>
            </a:r>
            <a:r>
              <a:rPr lang="ru-RU" dirty="0" smtClean="0"/>
              <a:t>настроения = личностные УУД</a:t>
            </a:r>
            <a:endParaRPr lang="ru-RU" dirty="0"/>
          </a:p>
          <a:p>
            <a:endParaRPr lang="ru-RU" dirty="0"/>
          </a:p>
          <a:p>
            <a:r>
              <a:rPr lang="ru-RU" dirty="0"/>
              <a:t>Рефлексия содержания учебного </a:t>
            </a:r>
            <a:r>
              <a:rPr lang="ru-RU" dirty="0" smtClean="0"/>
              <a:t>материала = познавательные УУД</a:t>
            </a:r>
          </a:p>
          <a:p>
            <a:endParaRPr lang="ru-RU" dirty="0" smtClean="0"/>
          </a:p>
          <a:p>
            <a:r>
              <a:rPr lang="ru-RU" dirty="0"/>
              <a:t>Рефлексия </a:t>
            </a:r>
            <a:r>
              <a:rPr lang="ru-RU" dirty="0" smtClean="0"/>
              <a:t>деятельности = личностные, познавательные, </a:t>
            </a:r>
            <a:r>
              <a:rPr lang="ru-RU" dirty="0"/>
              <a:t>регулятивные </a:t>
            </a:r>
            <a:r>
              <a:rPr lang="ru-RU" dirty="0" smtClean="0"/>
              <a:t>УУД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12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Рефлексия эмоционального состояния и настроения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1</a:t>
            </a:r>
            <a:r>
              <a:rPr lang="ru-RU" dirty="0"/>
              <a:t>. «Смайлики. »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2.Использование </a:t>
            </a:r>
            <a:r>
              <a:rPr lang="ru-RU" dirty="0"/>
              <a:t>различных изображений:</a:t>
            </a:r>
          </a:p>
          <a:p>
            <a:r>
              <a:rPr lang="ru-RU" dirty="0"/>
              <a:t> «Букет настроения</a:t>
            </a:r>
            <a:r>
              <a:rPr lang="ru-RU" dirty="0" smtClean="0"/>
              <a:t>».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3. Эмоционально-художественное оформление.</a:t>
            </a:r>
          </a:p>
          <a:p>
            <a:pPr marL="114300" indent="0">
              <a:buNone/>
            </a:pPr>
            <a:r>
              <a:rPr lang="ru-RU" dirty="0" smtClean="0"/>
              <a:t>4</a:t>
            </a:r>
            <a:r>
              <a:rPr lang="ru-RU" dirty="0"/>
              <a:t>. Оценка своего эмоционального </a:t>
            </a:r>
            <a:r>
              <a:rPr lang="ru-RU" dirty="0" smtClean="0"/>
              <a:t>состояния.</a:t>
            </a:r>
          </a:p>
          <a:p>
            <a:pPr marL="114300" indent="0">
              <a:buNone/>
            </a:pPr>
            <a:r>
              <a:rPr lang="ru-RU" dirty="0" smtClean="0"/>
              <a:t>5. </a:t>
            </a:r>
            <a:r>
              <a:rPr lang="ru-RU" dirty="0"/>
              <a:t>«Гимнастика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95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Рефлексия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 </a:t>
            </a:r>
            <a:r>
              <a:rPr lang="ru-RU" dirty="0"/>
              <a:t>принципу незаконченного предложения.</a:t>
            </a:r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r>
              <a:rPr lang="ru-RU" dirty="0" smtClean="0"/>
              <a:t>Опции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0"/>
            <a:r>
              <a:rPr lang="ru-RU" dirty="0"/>
              <a:t>Рефлексия "Благодарю…"</a:t>
            </a:r>
            <a:r>
              <a:rPr lang="en-US" dirty="0"/>
              <a:t> Thank You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Рефлексия "Плюс – минус – интересно".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63145"/>
              </p:ext>
            </p:extLst>
          </p:nvPr>
        </p:nvGraphicFramePr>
        <p:xfrm>
          <a:off x="2699792" y="2420888"/>
          <a:ext cx="6096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</a:t>
                      </a:r>
                      <a:r>
                        <a:rPr lang="en-US" sz="1400" dirty="0">
                          <a:effectLst/>
                        </a:rPr>
                        <a:t>In the lesson I was 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</a:t>
                      </a:r>
                      <a:r>
                        <a:rPr lang="en-US" sz="1400" dirty="0">
                          <a:effectLst/>
                        </a:rPr>
                        <a:t>The results of my work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 The lesson seemed … to me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 In the lesson I was 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 The information I’ve got is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 My homework is … to me.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active</a:t>
                      </a:r>
                      <a:r>
                        <a:rPr lang="ru-RU" sz="1400" dirty="0">
                          <a:effectLst/>
                        </a:rPr>
                        <a:t> / </a:t>
                      </a:r>
                      <a:r>
                        <a:rPr lang="en-US" sz="1400" dirty="0">
                          <a:effectLst/>
                        </a:rPr>
                        <a:t>passive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satisfy</a:t>
                      </a:r>
                      <a:r>
                        <a:rPr lang="ru-RU" sz="1400" dirty="0">
                          <a:effectLst/>
                        </a:rPr>
                        <a:t> / </a:t>
                      </a:r>
                      <a:r>
                        <a:rPr lang="en-US" sz="1400" dirty="0">
                          <a:effectLst/>
                        </a:rPr>
                        <a:t>don</a:t>
                      </a:r>
                      <a:r>
                        <a:rPr lang="ru-RU" sz="1400" dirty="0">
                          <a:effectLst/>
                        </a:rPr>
                        <a:t>’</a:t>
                      </a:r>
                      <a:r>
                        <a:rPr lang="en-US" sz="1400" dirty="0">
                          <a:effectLst/>
                        </a:rPr>
                        <a:t>t satisfy me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short / long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tired  / tired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clear / not clear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useful / not useful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interesting / not interesting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easy</a:t>
                      </a:r>
                      <a:r>
                        <a:rPr lang="ru-RU" sz="1400" dirty="0">
                          <a:effectLst/>
                        </a:rPr>
                        <a:t> / </a:t>
                      </a:r>
                      <a:r>
                        <a:rPr lang="en-US" sz="1400" dirty="0">
                          <a:effectLst/>
                        </a:rPr>
                        <a:t>difficult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interesting</a:t>
                      </a:r>
                      <a:r>
                        <a:rPr lang="ru-RU" sz="1400" dirty="0">
                          <a:effectLst/>
                        </a:rPr>
                        <a:t> / </a:t>
                      </a:r>
                      <a:r>
                        <a:rPr lang="en-US" sz="1400" dirty="0">
                          <a:effectLst/>
                        </a:rPr>
                        <a:t>not interesting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03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Рефлексия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"</a:t>
            </a:r>
            <a:r>
              <a:rPr lang="ru-RU" dirty="0" err="1"/>
              <a:t>Синквейн</a:t>
            </a:r>
            <a:r>
              <a:rPr lang="ru-RU" dirty="0" smtClean="0"/>
              <a:t>"</a:t>
            </a:r>
          </a:p>
          <a:p>
            <a:r>
              <a:rPr lang="ru-RU" dirty="0" smtClean="0"/>
              <a:t>«Оценочная лесенка»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«Бассейн</a:t>
            </a:r>
            <a:r>
              <a:rPr lang="ru-RU" dirty="0" smtClean="0"/>
              <a:t>» </a:t>
            </a:r>
          </a:p>
          <a:p>
            <a:r>
              <a:rPr lang="ru-RU" dirty="0"/>
              <a:t> «Поезд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 «Корзина идей»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pPr lvl="0"/>
            <a:endParaRPr lang="ru-RU" dirty="0"/>
          </a:p>
          <a:p>
            <a:r>
              <a:rPr lang="ru-RU" dirty="0"/>
              <a:t> «Мишень»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2708920"/>
            <a:ext cx="4536504" cy="390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843808" y="558924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913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Рефлексия содержания учебного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i="1" dirty="0" smtClean="0"/>
              <a:t>Спонтанная</a:t>
            </a:r>
            <a:r>
              <a:rPr lang="ru-RU" b="1" i="1" dirty="0"/>
              <a:t>, нерегулярная</a:t>
            </a:r>
            <a:r>
              <a:rPr lang="ru-RU" dirty="0"/>
              <a:t>  </a:t>
            </a:r>
            <a:r>
              <a:rPr lang="ru-RU" dirty="0" smtClean="0"/>
              <a:t>рефлексия =</a:t>
            </a:r>
          </a:p>
          <a:p>
            <a:pPr marL="114300" indent="0">
              <a:buNone/>
            </a:pPr>
            <a:r>
              <a:rPr lang="ru-RU" dirty="0" smtClean="0"/>
              <a:t>реплики</a:t>
            </a:r>
            <a:r>
              <a:rPr lang="ru-RU" dirty="0"/>
              <a:t>, мнения, суждения, сомнения, вопросы, выводы учащихся в произвольной форме.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Ц</a:t>
            </a:r>
            <a:r>
              <a:rPr lang="ru-RU" b="1" i="1" dirty="0" smtClean="0"/>
              <a:t>иклическая</a:t>
            </a:r>
            <a:r>
              <a:rPr lang="ru-RU" i="1" dirty="0"/>
              <a:t> </a:t>
            </a:r>
            <a:r>
              <a:rPr lang="ru-RU" i="1" dirty="0" smtClean="0"/>
              <a:t>рефлексия </a:t>
            </a:r>
            <a:r>
              <a:rPr lang="ru-RU" dirty="0" smtClean="0"/>
              <a:t>– </a:t>
            </a:r>
            <a:r>
              <a:rPr lang="ru-RU" dirty="0"/>
              <a:t>в начале или в конце определенного цикла, этапа обучения. </a:t>
            </a:r>
          </a:p>
          <a:p>
            <a:pPr marL="114300" indent="0">
              <a:buNone/>
            </a:pPr>
            <a:r>
              <a:rPr lang="ru-RU" b="1" dirty="0"/>
              <a:t>Т</a:t>
            </a:r>
            <a:r>
              <a:rPr lang="ru-RU" b="1" i="1" dirty="0" smtClean="0"/>
              <a:t>ематическая</a:t>
            </a:r>
            <a:r>
              <a:rPr lang="ru-RU" b="1" i="1" dirty="0"/>
              <a:t> </a:t>
            </a:r>
            <a:r>
              <a:rPr lang="ru-RU" dirty="0"/>
              <a:t>– рассматривающая отдельные вопросы учебного процесса или анализирующая изучение конкретных языковых навыков (</a:t>
            </a:r>
            <a:r>
              <a:rPr lang="ru-RU" dirty="0" err="1"/>
              <a:t>skills</a:t>
            </a:r>
            <a:r>
              <a:rPr lang="ru-RU" dirty="0"/>
              <a:t>),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38298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Рефлексия содержания учебного материала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923426"/>
              </p:ext>
            </p:extLst>
          </p:nvPr>
        </p:nvGraphicFramePr>
        <p:xfrm>
          <a:off x="179512" y="2276872"/>
          <a:ext cx="8784976" cy="3447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792088"/>
                <a:gridCol w="1656184"/>
                <a:gridCol w="1656184"/>
                <a:gridCol w="1440160"/>
                <a:gridCol w="1310968"/>
                <a:gridCol w="993288"/>
              </a:tblGrid>
              <a:tr h="1664143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 know the words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 can use the words in the sentences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 can ask and answer the questions about …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 can listen and do the tasks after it…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 can read and understand the text about 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 I can make up the story about …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Very </a:t>
                      </a:r>
                      <a:r>
                        <a:rPr lang="en-US" sz="1600" dirty="0" smtClean="0">
                          <a:effectLst/>
                        </a:rPr>
                        <a:t>well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/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32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Ok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/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32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Not very well</a:t>
                      </a:r>
                      <a:endParaRPr lang="ru-RU" sz="105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6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scare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1574527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/>
              <a:t>Федеральный государственный образовательный стандарт (ФГОС)</a:t>
            </a:r>
            <a:r>
              <a:rPr lang="ru-RU" dirty="0"/>
              <a:t> —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</a:t>
            </a:r>
            <a:r>
              <a:rPr lang="ru-RU" dirty="0" smtClean="0"/>
              <a:t>образования. </a:t>
            </a:r>
          </a:p>
          <a:p>
            <a:pPr marL="114300" indent="0" algn="r">
              <a:buNone/>
            </a:pPr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dirty="0" smtClean="0"/>
              <a:t>Федеральный закон </a:t>
            </a:r>
          </a:p>
          <a:p>
            <a:pPr marL="114300" indent="0" algn="r">
              <a:buNone/>
            </a:pPr>
            <a:r>
              <a:rPr lang="ru-RU" dirty="0" smtClean="0"/>
              <a:t>от </a:t>
            </a:r>
            <a:r>
              <a:rPr lang="ru-RU" dirty="0"/>
              <a:t>29 декабря 2012 г. N </a:t>
            </a:r>
            <a:r>
              <a:rPr lang="ru-RU" dirty="0" smtClean="0"/>
              <a:t>273-ФЗ</a:t>
            </a:r>
          </a:p>
          <a:p>
            <a:pPr marL="114300" indent="0" algn="r">
              <a:buNone/>
            </a:pPr>
            <a:r>
              <a:rPr lang="ru-RU" dirty="0" smtClean="0"/>
              <a:t> </a:t>
            </a:r>
            <a:r>
              <a:rPr lang="ru-RU" dirty="0"/>
              <a:t>"Об образовании в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2859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3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r>
              <a:rPr lang="ru-RU" dirty="0" smtClean="0"/>
              <a:t>Главная задача = активизация познавательных </a:t>
            </a:r>
            <a:r>
              <a:rPr lang="ru-RU" dirty="0"/>
              <a:t>возможности обучающегося =</a:t>
            </a:r>
            <a:r>
              <a:rPr lang="en-US" dirty="0"/>
              <a:t>&gt;</a:t>
            </a:r>
            <a:r>
              <a:rPr lang="ru-RU" dirty="0" smtClean="0"/>
              <a:t> </a:t>
            </a:r>
            <a:r>
              <a:rPr lang="ru-RU" dirty="0"/>
              <a:t>изучение его личностных проявлений.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r>
              <a:rPr lang="ru-RU" dirty="0" smtClean="0"/>
              <a:t>Современный </a:t>
            </a:r>
            <a:r>
              <a:rPr lang="ru-RU" dirty="0"/>
              <a:t>урок </a:t>
            </a:r>
            <a:r>
              <a:rPr lang="ru-RU" dirty="0" smtClean="0"/>
              <a:t>-многофункциональная единица </a:t>
            </a:r>
            <a:r>
              <a:rPr lang="ru-RU" dirty="0"/>
              <a:t>образовательного </a:t>
            </a:r>
            <a:r>
              <a:rPr lang="ru-RU" dirty="0" smtClean="0"/>
              <a:t>процесса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 smtClean="0"/>
              <a:t>Урок должен быть:</a:t>
            </a:r>
          </a:p>
          <a:p>
            <a:pPr marL="114300" indent="0">
              <a:buNone/>
            </a:pPr>
            <a:r>
              <a:rPr lang="ru-RU" dirty="0" smtClean="0"/>
              <a:t>- актуальным = существенным </a:t>
            </a:r>
            <a:r>
              <a:rPr lang="ru-RU" dirty="0"/>
              <a:t>для настоящего </a:t>
            </a:r>
            <a:r>
              <a:rPr lang="ru-RU" dirty="0" smtClean="0"/>
              <a:t>времени </a:t>
            </a:r>
          </a:p>
          <a:p>
            <a:pPr marL="114300" indent="0">
              <a:buNone/>
            </a:pPr>
            <a:r>
              <a:rPr lang="ru-RU" dirty="0" smtClean="0"/>
              <a:t>- действенным</a:t>
            </a:r>
          </a:p>
        </p:txBody>
      </p:sp>
    </p:spTree>
    <p:extLst>
      <p:ext uri="{BB962C8B-B14F-4D97-AF65-F5344CB8AC3E}">
        <p14:creationId xmlns:p14="http://schemas.microsoft.com/office/powerpoint/2010/main" val="5423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Учитель и ученик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NB: </a:t>
            </a:r>
            <a:r>
              <a:rPr lang="ru-RU" dirty="0"/>
              <a:t>ш</a:t>
            </a:r>
            <a:r>
              <a:rPr lang="ru-RU" dirty="0" smtClean="0"/>
              <a:t>кола учит учиться! </a:t>
            </a:r>
          </a:p>
          <a:p>
            <a:r>
              <a:rPr lang="ru-RU" b="1" dirty="0" smtClean="0"/>
              <a:t>Учитель</a:t>
            </a:r>
            <a:r>
              <a:rPr lang="ru-RU" dirty="0" smtClean="0"/>
              <a:t> =  </a:t>
            </a:r>
            <a:r>
              <a:rPr lang="ru-RU" dirty="0"/>
              <a:t>личность, обучающая способам творческой деятельности, направленной на самостоятельное приобретение и усвоение новых знаний. </a:t>
            </a:r>
          </a:p>
          <a:p>
            <a:r>
              <a:rPr lang="ru-RU" b="1" dirty="0" smtClean="0"/>
              <a:t>Ученик</a:t>
            </a:r>
            <a:r>
              <a:rPr lang="ru-RU" dirty="0" smtClean="0"/>
              <a:t> ≠ пассивный участник </a:t>
            </a:r>
            <a:r>
              <a:rPr lang="ru-RU" dirty="0"/>
              <a:t>образовательного </a:t>
            </a:r>
            <a:r>
              <a:rPr lang="ru-RU" dirty="0" smtClean="0"/>
              <a:t>процесса, но = равный участник образовательного процесса (постановка </a:t>
            </a:r>
            <a:r>
              <a:rPr lang="ru-RU" dirty="0"/>
              <a:t>целей и </a:t>
            </a:r>
            <a:r>
              <a:rPr lang="ru-RU" dirty="0" smtClean="0"/>
              <a:t>задач, определение </a:t>
            </a:r>
            <a:r>
              <a:rPr lang="ru-RU" dirty="0"/>
              <a:t>план своей работы, </a:t>
            </a:r>
            <a:r>
              <a:rPr lang="ru-RU" dirty="0" smtClean="0"/>
              <a:t>выбор </a:t>
            </a:r>
            <a:r>
              <a:rPr lang="ru-RU" dirty="0"/>
              <a:t>средства и </a:t>
            </a:r>
            <a:r>
              <a:rPr lang="ru-RU" dirty="0" smtClean="0"/>
              <a:t>способа </a:t>
            </a:r>
            <a:r>
              <a:rPr lang="ru-RU" dirty="0"/>
              <a:t>достижения поставленных целей, </a:t>
            </a:r>
            <a:r>
              <a:rPr lang="ru-RU" dirty="0" smtClean="0"/>
              <a:t>участие </a:t>
            </a:r>
            <a:r>
              <a:rPr lang="ru-RU" dirty="0"/>
              <a:t>в </a:t>
            </a:r>
            <a:r>
              <a:rPr lang="ru-RU" dirty="0" smtClean="0"/>
              <a:t>оценивании).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9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97907"/>
              </p:ext>
            </p:extLst>
          </p:nvPr>
        </p:nvGraphicFramePr>
        <p:xfrm>
          <a:off x="251520" y="1700808"/>
          <a:ext cx="8568952" cy="489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85203"/>
                <a:gridCol w="3373978"/>
                <a:gridCol w="3309771"/>
              </a:tblGrid>
              <a:tr h="59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Элементы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effectLst/>
                        </a:rPr>
                        <a:t>сравнения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Традиционный урок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Современный</a:t>
                      </a:r>
                      <a:r>
                        <a:rPr lang="ru-RU" sz="1200" b="1" baseline="0" dirty="0" smtClean="0">
                          <a:effectLst/>
                        </a:rPr>
                        <a:t> урок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3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Формулирование  темы урока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Учитель сообщает учащимся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Формулируют сами учащиеся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Постановка целей и задач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Учитель формулирует и сообщает учащимся, чему должны научиться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Формулируют сами учащиеся, определив границы знания и незнания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Планирование учащимися способов достижения намеченной цели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3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Практическая деятельность учащихся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Под руководством учителя учащиеся выполняют ряд практических задач (чаще применяется фронтальная форма организации деятельности)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Учащиеся осуществляют учебные действия по намеченному плану (применяются групповая и  индивидуальная форма организации деятельности)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Осуществление контроля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Учащиеся осуществляют контроль (применяются формы самоконтроля, взаимоконтроля по предложенному талону)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Осуществление коррекции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2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</a:t>
            </a:r>
          </a:p>
          <a:p>
            <a:pPr marL="114300" indent="0">
              <a:buNone/>
            </a:pPr>
            <a:endParaRPr lang="ru-RU" b="1" dirty="0" smtClean="0"/>
          </a:p>
          <a:p>
            <a:pPr marL="114300" indent="0">
              <a:buNone/>
            </a:pPr>
            <a:r>
              <a:rPr lang="ru-RU" u="sng" dirty="0" smtClean="0"/>
              <a:t>Цель</a:t>
            </a:r>
            <a:r>
              <a:rPr lang="ru-RU" dirty="0" smtClean="0"/>
              <a:t> = развитие </a:t>
            </a:r>
            <a:r>
              <a:rPr lang="ru-RU" dirty="0"/>
              <a:t>личности учащегося на основе освоения универсальных способов деятельности.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Обучение должно </a:t>
            </a:r>
            <a:r>
              <a:rPr lang="ru-RU" dirty="0"/>
              <a:t>происходить в ходе выполнения продуктивных видов </a:t>
            </a:r>
            <a:r>
              <a:rPr lang="ru-RU" dirty="0" smtClean="0"/>
              <a:t>работы, </a:t>
            </a:r>
            <a:r>
              <a:rPr lang="ru-RU" dirty="0"/>
              <a:t>где все </a:t>
            </a:r>
            <a:r>
              <a:rPr lang="ru-RU" dirty="0" smtClean="0"/>
              <a:t>виды деятельности </a:t>
            </a:r>
            <a:r>
              <a:rPr lang="ru-RU" dirty="0"/>
              <a:t>≠ </a:t>
            </a:r>
            <a:r>
              <a:rPr lang="ru-RU" dirty="0" smtClean="0"/>
              <a:t>самоцель, но = способ </a:t>
            </a:r>
            <a:r>
              <a:rPr lang="ru-RU" dirty="0"/>
              <a:t>решения </a:t>
            </a:r>
            <a:r>
              <a:rPr lang="ru-RU" dirty="0" smtClean="0"/>
              <a:t>конкретных </a:t>
            </a:r>
            <a:r>
              <a:rPr lang="ru-RU" dirty="0"/>
              <a:t>личностно важных проблем и задач.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b="1" dirty="0" smtClean="0"/>
              <a:t>Личностно-ориентированный  подход</a:t>
            </a:r>
          </a:p>
          <a:p>
            <a:pPr marL="114300" indent="0">
              <a:buNone/>
            </a:pPr>
            <a:r>
              <a:rPr lang="ru-RU" dirty="0" smtClean="0"/>
              <a:t>Учет </a:t>
            </a:r>
            <a:r>
              <a:rPr lang="ru-RU" dirty="0"/>
              <a:t>индивидуальных особенностей обучаемых, которые рассматриваются как личности, имеющие свои характерные черты, склонности и интересы. </a:t>
            </a:r>
          </a:p>
        </p:txBody>
      </p:sp>
    </p:spTree>
    <p:extLst>
      <p:ext uri="{BB962C8B-B14F-4D97-AF65-F5344CB8AC3E}">
        <p14:creationId xmlns:p14="http://schemas.microsoft.com/office/powerpoint/2010/main" val="424671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и урок иностранного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Современный урок иностранного языка</a:t>
            </a:r>
            <a:endParaRPr lang="ru-RU" b="1" dirty="0"/>
          </a:p>
          <a:p>
            <a:pPr marL="114300" indent="0">
              <a:buNone/>
            </a:pPr>
            <a:r>
              <a:rPr lang="ru-RU" dirty="0"/>
              <a:t> - четкое формулирование цели;</a:t>
            </a:r>
          </a:p>
          <a:p>
            <a:pPr marL="114300" indent="0">
              <a:buNone/>
            </a:pPr>
            <a:r>
              <a:rPr lang="ru-RU" dirty="0"/>
              <a:t> - определение оптимального содержания </a:t>
            </a:r>
            <a:r>
              <a:rPr lang="ru-RU" dirty="0" smtClean="0"/>
              <a:t>урока;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 - прогнозирование уровня усвоения обучающимися </a:t>
            </a:r>
            <a:r>
              <a:rPr lang="ru-RU" dirty="0" smtClean="0"/>
              <a:t>знаний</a:t>
            </a:r>
            <a:r>
              <a:rPr lang="ru-RU" dirty="0"/>
              <a:t>, </a:t>
            </a:r>
            <a:r>
              <a:rPr lang="ru-RU" dirty="0" smtClean="0"/>
              <a:t>умений </a:t>
            </a:r>
            <a:r>
              <a:rPr lang="ru-RU" dirty="0"/>
              <a:t>и </a:t>
            </a:r>
            <a:r>
              <a:rPr lang="ru-RU" dirty="0" smtClean="0"/>
              <a:t>навыков;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- выбор наиболее рациональных </a:t>
            </a:r>
            <a:r>
              <a:rPr lang="ru-RU" dirty="0" smtClean="0"/>
              <a:t>методов обучения;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 - выбор оптимального сочетания различных форм работы на уроке и максимальную </a:t>
            </a:r>
            <a:r>
              <a:rPr lang="ru-RU" dirty="0" smtClean="0"/>
              <a:t>самостоятельность обучающихся; </a:t>
            </a:r>
          </a:p>
          <a:p>
            <a:pPr marL="114300" indent="0">
              <a:buNone/>
            </a:pPr>
            <a:r>
              <a:rPr lang="ru-RU" dirty="0" smtClean="0"/>
              <a:t>- </a:t>
            </a:r>
            <a:r>
              <a:rPr lang="ru-RU" dirty="0"/>
              <a:t>преподаватель организует проблемные и поисковые ситуации, активизирует деятельность обучающихся; </a:t>
            </a:r>
          </a:p>
          <a:p>
            <a:pPr marL="114300" indent="0">
              <a:buNone/>
            </a:pPr>
            <a:r>
              <a:rPr lang="ru-RU" dirty="0"/>
              <a:t>- создание условий успешного </a:t>
            </a:r>
            <a:r>
              <a:rPr lang="ru-RU" dirty="0" smtClean="0"/>
              <a:t>обучения учащихся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89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и урок иностранного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896544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b="1" dirty="0" smtClean="0"/>
              <a:t>Цели</a:t>
            </a:r>
            <a:r>
              <a:rPr lang="ru-RU" dirty="0" smtClean="0"/>
              <a:t> </a:t>
            </a:r>
            <a:r>
              <a:rPr lang="ru-RU" dirty="0"/>
              <a:t>обучения иностранному языку:</a:t>
            </a:r>
          </a:p>
          <a:p>
            <a:pPr marL="114300" indent="0">
              <a:buNone/>
            </a:pPr>
            <a:r>
              <a:rPr lang="ru-RU" dirty="0"/>
              <a:t>1. Развитие иноязычной коммуникативной компетенции в совокупности ее составляющих: речевая, языковая, социокультурная/межкультурная, компенсаторная, учебно-познавательная компетенции.</a:t>
            </a:r>
          </a:p>
          <a:p>
            <a:pPr marL="114300" indent="0">
              <a:buNone/>
            </a:pPr>
            <a:r>
              <a:rPr lang="ru-RU" dirty="0"/>
              <a:t>2. Развитие личности учащихся.</a:t>
            </a:r>
          </a:p>
          <a:p>
            <a:pPr marL="114300" indent="0">
              <a:buNone/>
            </a:pPr>
            <a:r>
              <a:rPr lang="ru-RU" dirty="0"/>
              <a:t>3. Формирование и развитие универсальных учебных действий (УУД).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Предполагаемые </a:t>
            </a:r>
            <a:r>
              <a:rPr lang="ru-RU" b="1" dirty="0" smtClean="0"/>
              <a:t>результаты</a:t>
            </a:r>
            <a:r>
              <a:rPr lang="ru-RU" dirty="0" smtClean="0"/>
              <a:t> </a:t>
            </a:r>
            <a:r>
              <a:rPr lang="ru-RU" dirty="0"/>
              <a:t>обучения </a:t>
            </a:r>
            <a:r>
              <a:rPr lang="ru-RU" dirty="0" smtClean="0"/>
              <a:t>: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1. Предметные результаты.</a:t>
            </a:r>
          </a:p>
          <a:p>
            <a:pPr marL="114300" indent="0">
              <a:buNone/>
            </a:pPr>
            <a:r>
              <a:rPr lang="ru-RU" dirty="0"/>
              <a:t>2. Личностные </a:t>
            </a:r>
            <a:r>
              <a:rPr lang="ru-RU" dirty="0" smtClean="0"/>
              <a:t>результаты			УУД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3. </a:t>
            </a:r>
            <a:r>
              <a:rPr lang="ru-RU" dirty="0" err="1"/>
              <a:t>Метапредметные</a:t>
            </a:r>
            <a:r>
              <a:rPr lang="ru-RU" dirty="0"/>
              <a:t> результаты.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 algn="just">
              <a:buNone/>
            </a:pPr>
            <a:r>
              <a:rPr lang="ru-RU" dirty="0" smtClean="0"/>
              <a:t>«</a:t>
            </a:r>
            <a:r>
              <a:rPr lang="ru-RU" dirty="0"/>
              <a:t>У</a:t>
            </a:r>
            <a:r>
              <a:rPr lang="ru-RU" dirty="0" smtClean="0"/>
              <a:t>ниверсальные </a:t>
            </a:r>
            <a:r>
              <a:rPr lang="ru-RU" dirty="0"/>
              <a:t>учебные действия» </a:t>
            </a:r>
            <a:r>
              <a:rPr lang="ru-RU" dirty="0" smtClean="0"/>
              <a:t>–</a:t>
            </a:r>
            <a:r>
              <a:rPr lang="ru-RU" dirty="0"/>
              <a:t> </a:t>
            </a:r>
            <a:r>
              <a:rPr lang="ru-RU" dirty="0" smtClean="0"/>
              <a:t>это </a:t>
            </a:r>
            <a:r>
              <a:rPr lang="ru-RU" dirty="0"/>
              <a:t>совокупность действий обучающегося,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918007" y="3645024"/>
            <a:ext cx="288032" cy="64807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1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и урок иностранного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b="1" dirty="0" smtClean="0"/>
          </a:p>
          <a:p>
            <a:pPr marL="114300" indent="0" algn="ctr">
              <a:buNone/>
            </a:pPr>
            <a:r>
              <a:rPr lang="ru-RU" b="1" dirty="0" smtClean="0"/>
              <a:t>Особенности</a:t>
            </a:r>
          </a:p>
          <a:p>
            <a:pPr marL="114300" indent="0" algn="ctr">
              <a:buNone/>
            </a:pPr>
            <a:endParaRPr lang="ru-RU" b="1" dirty="0"/>
          </a:p>
          <a:p>
            <a:pPr marL="114300" indent="0" algn="ctr">
              <a:buNone/>
            </a:pPr>
            <a:endParaRPr lang="de-DE" b="1" dirty="0" smtClean="0"/>
          </a:p>
          <a:p>
            <a:r>
              <a:rPr lang="ru-RU" dirty="0" smtClean="0"/>
              <a:t>Практическая </a:t>
            </a:r>
            <a:r>
              <a:rPr lang="ru-RU" dirty="0"/>
              <a:t>направленность </a:t>
            </a:r>
            <a:r>
              <a:rPr lang="ru-RU" dirty="0" smtClean="0"/>
              <a:t>урока</a:t>
            </a:r>
          </a:p>
          <a:p>
            <a:r>
              <a:rPr lang="ru-RU" dirty="0" smtClean="0"/>
              <a:t>Атмосфера общения</a:t>
            </a:r>
          </a:p>
          <a:p>
            <a:r>
              <a:rPr lang="ru-RU" dirty="0" smtClean="0"/>
              <a:t>Единство целей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3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833</Words>
  <Application>Microsoft Office PowerPoint</Application>
  <PresentationFormat>Экран (4:3)</PresentationFormat>
  <Paragraphs>274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ФГОС с «человеческим лицом»</vt:lpstr>
      <vt:lpstr>ФГОС</vt:lpstr>
      <vt:lpstr>ФГОС</vt:lpstr>
      <vt:lpstr>Учитель и ученик сегодня</vt:lpstr>
      <vt:lpstr>Современный урок</vt:lpstr>
      <vt:lpstr>Подходы</vt:lpstr>
      <vt:lpstr>ФГОС и урок иностранного языка</vt:lpstr>
      <vt:lpstr>ФГОС и урок иностранного языка</vt:lpstr>
      <vt:lpstr>ФГОС и урок иностранного языка</vt:lpstr>
      <vt:lpstr>Структура урока</vt:lpstr>
      <vt:lpstr>рефлексия</vt:lpstr>
      <vt:lpstr>Функции рефлексии</vt:lpstr>
      <vt:lpstr>Классификации рефлексии</vt:lpstr>
      <vt:lpstr>рефлексия и ууд</vt:lpstr>
      <vt:lpstr>Рефлексия эмоционального состояния и настроения</vt:lpstr>
      <vt:lpstr>Рефлексия деятельности</vt:lpstr>
      <vt:lpstr>Рефлексия деятельности</vt:lpstr>
      <vt:lpstr>Рефлексия содержания учебного материала</vt:lpstr>
      <vt:lpstr>Рефлексия содержания учебного материала</vt:lpstr>
      <vt:lpstr>спасибо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 человеческим лицом</dc:title>
  <dc:creator>Liza Ryzhuk</dc:creator>
  <cp:lastModifiedBy>Татьяна Копылова</cp:lastModifiedBy>
  <cp:revision>58</cp:revision>
  <dcterms:created xsi:type="dcterms:W3CDTF">2018-02-06T14:29:27Z</dcterms:created>
  <dcterms:modified xsi:type="dcterms:W3CDTF">2018-02-13T02:48:58Z</dcterms:modified>
</cp:coreProperties>
</file>